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52" r:id="rId1"/>
  </p:sldMasterIdLst>
  <p:notesMasterIdLst>
    <p:notesMasterId r:id="rId28"/>
  </p:notesMasterIdLst>
  <p:handoutMasterIdLst>
    <p:handoutMasterId r:id="rId29"/>
  </p:handoutMasterIdLst>
  <p:sldIdLst>
    <p:sldId id="560" r:id="rId2"/>
    <p:sldId id="613" r:id="rId3"/>
    <p:sldId id="672" r:id="rId4"/>
    <p:sldId id="673" r:id="rId5"/>
    <p:sldId id="665" r:id="rId6"/>
    <p:sldId id="652" r:id="rId7"/>
    <p:sldId id="646" r:id="rId8"/>
    <p:sldId id="642" r:id="rId9"/>
    <p:sldId id="670" r:id="rId10"/>
    <p:sldId id="671" r:id="rId11"/>
    <p:sldId id="549" r:id="rId12"/>
    <p:sldId id="637" r:id="rId13"/>
    <p:sldId id="631" r:id="rId14"/>
    <p:sldId id="669" r:id="rId15"/>
    <p:sldId id="620" r:id="rId16"/>
    <p:sldId id="674" r:id="rId17"/>
    <p:sldId id="655" r:id="rId18"/>
    <p:sldId id="675" r:id="rId19"/>
    <p:sldId id="676" r:id="rId20"/>
    <p:sldId id="621" r:id="rId21"/>
    <p:sldId id="557" r:id="rId22"/>
    <p:sldId id="552" r:id="rId23"/>
    <p:sldId id="677" r:id="rId24"/>
    <p:sldId id="531" r:id="rId25"/>
    <p:sldId id="562" r:id="rId26"/>
    <p:sldId id="572" r:id="rId27"/>
  </p:sldIdLst>
  <p:sldSz cx="4572000" cy="2743200"/>
  <p:notesSz cx="6954838" cy="9240838"/>
  <p:embeddedFontLst>
    <p:embeddedFont>
      <p:font typeface="Arial Black" panose="020B0A04020102020204" pitchFamily="34" charset="0"/>
      <p:bold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mbria" panose="02040503050406030204" pitchFamily="18" charset="0"/>
      <p:regular r:id="rId35"/>
      <p:bold r:id="rId36"/>
      <p:italic r:id="rId37"/>
      <p:boldItalic r:id="rId38"/>
    </p:embeddedFont>
    <p:embeddedFont>
      <p:font typeface="Cooper Black" panose="0208090404030B020404" pitchFamily="18" charset="0"/>
      <p:regular r:id="rId39"/>
    </p:embeddedFont>
    <p:embeddedFont>
      <p:font typeface="Impact" panose="020B0806030902050204" pitchFamily="34" charset="0"/>
      <p:regular r:id="rId40"/>
    </p:embeddedFont>
    <p:embeddedFont>
      <p:font typeface="Verdana" panose="020B0604030504040204" pitchFamily="34" charset="0"/>
      <p:regular r:id="rId41"/>
      <p:bold r:id="rId42"/>
      <p:italic r:id="rId43"/>
      <p:boldItalic r:id="rId44"/>
    </p:embeddedFont>
    <p:embeddedFont>
      <p:font typeface="Viner Hand ITC" panose="03070502030502020203" pitchFamily="66" charset="0"/>
      <p:regular r:id="rId45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200" kern="1200">
        <a:solidFill>
          <a:schemeClr val="bg1"/>
        </a:solidFill>
        <a:latin typeface="Arial" charset="0"/>
        <a:ea typeface="+mn-ea"/>
        <a:cs typeface="+mn-cs"/>
      </a:defRPr>
    </a:lvl1pPr>
    <a:lvl2pPr marL="456230" algn="l" rtl="0" fontAlgn="base">
      <a:spcBef>
        <a:spcPct val="0"/>
      </a:spcBef>
      <a:spcAft>
        <a:spcPct val="0"/>
      </a:spcAft>
      <a:defRPr sz="2200" kern="1200">
        <a:solidFill>
          <a:schemeClr val="bg1"/>
        </a:solidFill>
        <a:latin typeface="Arial" charset="0"/>
        <a:ea typeface="+mn-ea"/>
        <a:cs typeface="+mn-cs"/>
      </a:defRPr>
    </a:lvl2pPr>
    <a:lvl3pPr marL="912462" algn="l" rtl="0" fontAlgn="base">
      <a:spcBef>
        <a:spcPct val="0"/>
      </a:spcBef>
      <a:spcAft>
        <a:spcPct val="0"/>
      </a:spcAft>
      <a:defRPr sz="2200" kern="1200">
        <a:solidFill>
          <a:schemeClr val="bg1"/>
        </a:solidFill>
        <a:latin typeface="Arial" charset="0"/>
        <a:ea typeface="+mn-ea"/>
        <a:cs typeface="+mn-cs"/>
      </a:defRPr>
    </a:lvl3pPr>
    <a:lvl4pPr marL="1368692" algn="l" rtl="0" fontAlgn="base">
      <a:spcBef>
        <a:spcPct val="0"/>
      </a:spcBef>
      <a:spcAft>
        <a:spcPct val="0"/>
      </a:spcAft>
      <a:defRPr sz="2200" kern="1200">
        <a:solidFill>
          <a:schemeClr val="bg1"/>
        </a:solidFill>
        <a:latin typeface="Arial" charset="0"/>
        <a:ea typeface="+mn-ea"/>
        <a:cs typeface="+mn-cs"/>
      </a:defRPr>
    </a:lvl4pPr>
    <a:lvl5pPr marL="1824921" algn="l" rtl="0" fontAlgn="base">
      <a:spcBef>
        <a:spcPct val="0"/>
      </a:spcBef>
      <a:spcAft>
        <a:spcPct val="0"/>
      </a:spcAft>
      <a:defRPr sz="2200" kern="1200">
        <a:solidFill>
          <a:schemeClr val="bg1"/>
        </a:solidFill>
        <a:latin typeface="Arial" charset="0"/>
        <a:ea typeface="+mn-ea"/>
        <a:cs typeface="+mn-cs"/>
      </a:defRPr>
    </a:lvl5pPr>
    <a:lvl6pPr marL="2281154" algn="l" defTabSz="912462" rtl="0" eaLnBrk="1" latinLnBrk="0" hangingPunct="1">
      <a:defRPr sz="2200" kern="1200">
        <a:solidFill>
          <a:schemeClr val="bg1"/>
        </a:solidFill>
        <a:latin typeface="Arial" charset="0"/>
        <a:ea typeface="+mn-ea"/>
        <a:cs typeface="+mn-cs"/>
      </a:defRPr>
    </a:lvl6pPr>
    <a:lvl7pPr marL="2737382" algn="l" defTabSz="912462" rtl="0" eaLnBrk="1" latinLnBrk="0" hangingPunct="1">
      <a:defRPr sz="2200" kern="1200">
        <a:solidFill>
          <a:schemeClr val="bg1"/>
        </a:solidFill>
        <a:latin typeface="Arial" charset="0"/>
        <a:ea typeface="+mn-ea"/>
        <a:cs typeface="+mn-cs"/>
      </a:defRPr>
    </a:lvl7pPr>
    <a:lvl8pPr marL="3193611" algn="l" defTabSz="912462" rtl="0" eaLnBrk="1" latinLnBrk="0" hangingPunct="1">
      <a:defRPr sz="2200" kern="1200">
        <a:solidFill>
          <a:schemeClr val="bg1"/>
        </a:solidFill>
        <a:latin typeface="Arial" charset="0"/>
        <a:ea typeface="+mn-ea"/>
        <a:cs typeface="+mn-cs"/>
      </a:defRPr>
    </a:lvl8pPr>
    <a:lvl9pPr marL="3649841" algn="l" defTabSz="912462" rtl="0" eaLnBrk="1" latinLnBrk="0" hangingPunct="1">
      <a:defRPr sz="2200" kern="1200">
        <a:solidFill>
          <a:schemeClr val="bg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3" userDrawn="1">
          <p15:clr>
            <a:srgbClr val="A4A3A4"/>
          </p15:clr>
        </p15:guide>
        <p15:guide id="2" pos="1439" userDrawn="1">
          <p15:clr>
            <a:srgbClr val="A4A3A4"/>
          </p15:clr>
        </p15:guide>
        <p15:guide id="3" orient="horz" pos="1554" userDrawn="1">
          <p15:clr>
            <a:srgbClr val="A4A3A4"/>
          </p15:clr>
        </p15:guide>
        <p15:guide id="4" pos="2591" userDrawn="1">
          <p15:clr>
            <a:srgbClr val="A4A3A4"/>
          </p15:clr>
        </p15:guide>
        <p15:guide id="5" orient="horz" pos="960" userDrawn="1">
          <p15:clr>
            <a:srgbClr val="A4A3A4"/>
          </p15:clr>
        </p15:guide>
        <p15:guide id="6" orient="horz" pos="1726" userDrawn="1">
          <p15:clr>
            <a:srgbClr val="A4A3A4"/>
          </p15:clr>
        </p15:guide>
        <p15:guide id="7" pos="1598" userDrawn="1">
          <p15:clr>
            <a:srgbClr val="A4A3A4"/>
          </p15:clr>
        </p15:guide>
        <p15:guide id="8" pos="287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11" userDrawn="1">
          <p15:clr>
            <a:srgbClr val="A4A3A4"/>
          </p15:clr>
        </p15:guide>
        <p15:guide id="2" pos="219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ke" initials="J" lastIdx="1" clrIdx="0">
    <p:extLst>
      <p:ext uri="{19B8F6BF-5375-455C-9EA6-DF929625EA0E}">
        <p15:presenceInfo xmlns:p15="http://schemas.microsoft.com/office/powerpoint/2012/main" userId="Jak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260C"/>
    <a:srgbClr val="5968B0"/>
    <a:srgbClr val="FFFF00"/>
    <a:srgbClr val="666666"/>
    <a:srgbClr val="717DBB"/>
    <a:srgbClr val="000000"/>
    <a:srgbClr val="FFFF66"/>
    <a:srgbClr val="C0260C"/>
    <a:srgbClr val="1E1E1E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15" autoAdjust="0"/>
    <p:restoredTop sz="94015" autoAdjust="0"/>
  </p:normalViewPr>
  <p:slideViewPr>
    <p:cSldViewPr>
      <p:cViewPr varScale="1">
        <p:scale>
          <a:sx n="249" d="100"/>
          <a:sy n="249" d="100"/>
        </p:scale>
        <p:origin x="1404" y="180"/>
      </p:cViewPr>
      <p:guideLst>
        <p:guide orient="horz" pos="863"/>
        <p:guide pos="1439"/>
        <p:guide orient="horz" pos="1554"/>
        <p:guide pos="2591"/>
        <p:guide orient="horz" pos="960"/>
        <p:guide orient="horz" pos="1726"/>
        <p:guide pos="1598"/>
        <p:guide pos="28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2424" y="-84"/>
      </p:cViewPr>
      <p:guideLst>
        <p:guide orient="horz" pos="2911"/>
        <p:guide pos="219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4394" cy="462358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8871" y="1"/>
            <a:ext cx="3014394" cy="462358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5A404261-ACD1-4DA4-B538-60798F044722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6903"/>
            <a:ext cx="3014394" cy="46235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8871" y="8776903"/>
            <a:ext cx="3014394" cy="46235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89326957-D6AE-4A4C-96C3-1239F1330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9674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14394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00" tIns="45400" rIns="90800" bIns="4540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8871" y="1"/>
            <a:ext cx="3014394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00" tIns="45400" rIns="90800" bIns="4540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2C83F82B-9D9A-479A-A04D-C182637D83F6}" type="datetimeFigureOut">
              <a:rPr lang="en-US"/>
              <a:pPr>
                <a:defRPr/>
              </a:pPr>
              <a:t>2/16/2023</a:t>
            </a:fld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590550" y="692150"/>
            <a:ext cx="5773738" cy="34655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6114" y="4390030"/>
            <a:ext cx="5562610" cy="415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00" tIns="45400" rIns="90800" bIns="454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6903"/>
            <a:ext cx="3014394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00" tIns="45400" rIns="90800" bIns="4540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8871" y="8776903"/>
            <a:ext cx="3014394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00" tIns="45400" rIns="90800" bIns="4540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90F81F38-7B58-4C51-9CC2-8D4A52E438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916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62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246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6869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492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1154" algn="l" defTabSz="9124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7382" algn="l" defTabSz="9124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3611" algn="l" defTabSz="9124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9841" algn="l" defTabSz="9124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6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06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198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4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868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997">
              <a:defRPr/>
            </a:pPr>
            <a:fld id="{90F81F38-7B58-4C51-9CC2-8D4A52E43846}" type="slidenum">
              <a:rPr lang="en-US">
                <a:solidFill>
                  <a:prstClr val="white"/>
                </a:solidFill>
              </a:rPr>
              <a:pPr defTabSz="907997">
                <a:defRPr/>
              </a:pPr>
              <a:t>5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203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50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997">
              <a:defRPr/>
            </a:pPr>
            <a:fld id="{90F81F38-7B58-4C51-9CC2-8D4A52E43846}" type="slidenum">
              <a:rPr lang="en-US">
                <a:solidFill>
                  <a:prstClr val="white"/>
                </a:solidFill>
              </a:rPr>
              <a:pPr defTabSz="907997">
                <a:defRPr/>
              </a:pPr>
              <a:t>7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031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763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2451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057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997">
              <a:defRPr/>
            </a:pPr>
            <a:fld id="{90F81F38-7B58-4C51-9CC2-8D4A52E43846}" type="slidenum">
              <a:rPr lang="en-US">
                <a:solidFill>
                  <a:prstClr val="white"/>
                </a:solidFill>
              </a:rPr>
              <a:pPr defTabSz="907997">
                <a:defRPr/>
              </a:pPr>
              <a:t>11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7151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68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778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109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7605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one drop of grace could have been included in Jesus’ salvation – He had to be saved completely by works.</a:t>
            </a:r>
          </a:p>
          <a:p>
            <a:pPr defTabSz="907997">
              <a:defRPr/>
            </a:pPr>
            <a:r>
              <a:rPr lang="en-US" dirty="0"/>
              <a:t>Not one drop of works could have been included in your salvation – you had to be saved completely by grace.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07997">
              <a:defRPr/>
            </a:pPr>
            <a:fld id="{90F81F38-7B58-4C51-9CC2-8D4A52E43846}" type="slidenum">
              <a:rPr lang="en-US">
                <a:solidFill>
                  <a:srgbClr val="FFFFFF"/>
                </a:solidFill>
              </a:rPr>
              <a:pPr defTabSz="907997">
                <a:defRPr/>
              </a:pPr>
              <a:t>16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3664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17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8359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18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9353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99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19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5653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79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997">
              <a:defRPr/>
            </a:pPr>
            <a:fld id="{7F654E94-D6D6-453C-91BB-1C234BF53676}" type="slidenum">
              <a:rPr lang="en-US">
                <a:solidFill>
                  <a:prstClr val="white"/>
                </a:solidFill>
              </a:rPr>
              <a:pPr defTabSz="907997">
                <a:defRPr/>
              </a:pPr>
              <a:t>20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5051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79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4E94-D6D6-453C-91BB-1C234BF53676}" type="slidenum">
              <a:rPr lang="en-US" smtClean="0">
                <a:solidFill>
                  <a:prstClr val="white"/>
                </a:solidFill>
              </a:rPr>
              <a:pPr/>
              <a:t>21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7403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79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4E94-D6D6-453C-91BB-1C234BF53676}" type="slidenum">
              <a:rPr lang="en-US" smtClean="0">
                <a:solidFill>
                  <a:prstClr val="white"/>
                </a:solidFill>
              </a:rPr>
              <a:pPr/>
              <a:t>22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5677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79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4E94-D6D6-453C-91BB-1C234BF53676}" type="slidenum">
              <a:rPr lang="en-US" smtClean="0">
                <a:solidFill>
                  <a:prstClr val="white"/>
                </a:solidFill>
              </a:rPr>
              <a:pPr/>
              <a:t>23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9678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79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4E94-D6D6-453C-91BB-1C234BF53676}" type="slidenum">
              <a:rPr lang="en-US" smtClean="0">
                <a:solidFill>
                  <a:prstClr val="white"/>
                </a:solidFill>
              </a:rPr>
              <a:pPr/>
              <a:t>24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0565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8697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26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586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852502"/>
            <a:ext cx="3886200" cy="5873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554177"/>
            <a:ext cx="3200400" cy="701675"/>
          </a:xfrm>
        </p:spPr>
        <p:txBody>
          <a:bodyPr/>
          <a:lstStyle>
            <a:lvl1pPr marL="0" indent="0" algn="ctr">
              <a:buNone/>
              <a:defRPr/>
            </a:lvl1pPr>
            <a:lvl2pPr marL="456230" indent="0" algn="ctr">
              <a:buNone/>
              <a:defRPr/>
            </a:lvl2pPr>
            <a:lvl3pPr marL="912462" indent="0" algn="ctr">
              <a:buNone/>
              <a:defRPr/>
            </a:lvl3pPr>
            <a:lvl4pPr marL="1368692" indent="0" algn="ctr">
              <a:buNone/>
              <a:defRPr/>
            </a:lvl4pPr>
            <a:lvl5pPr marL="1824921" indent="0" algn="ctr">
              <a:buNone/>
              <a:defRPr/>
            </a:lvl5pPr>
            <a:lvl6pPr marL="2281154" indent="0" algn="ctr">
              <a:buNone/>
              <a:defRPr/>
            </a:lvl6pPr>
            <a:lvl7pPr marL="2737382" indent="0" algn="ctr">
              <a:buNone/>
              <a:defRPr/>
            </a:lvl7pPr>
            <a:lvl8pPr marL="3193611" indent="0" algn="ctr">
              <a:buNone/>
              <a:defRPr/>
            </a:lvl8pPr>
            <a:lvl9pPr marL="364984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9BB89-D667-43B1-BE65-28B0FFB4F91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080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53F72-34F8-4C73-8268-FADC1898DE6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558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950" y="1762126"/>
            <a:ext cx="3886200" cy="546100"/>
          </a:xfrm>
        </p:spPr>
        <p:txBody>
          <a:bodyPr anchor="t"/>
          <a:lstStyle>
            <a:lvl1pPr algn="l">
              <a:defRPr sz="3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950" y="1162054"/>
            <a:ext cx="3886200" cy="600074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230" indent="0">
              <a:buNone/>
              <a:defRPr sz="1800"/>
            </a:lvl2pPr>
            <a:lvl3pPr marL="912462" indent="0">
              <a:buNone/>
              <a:defRPr sz="1600"/>
            </a:lvl3pPr>
            <a:lvl4pPr marL="1368692" indent="0">
              <a:buNone/>
              <a:defRPr sz="1400"/>
            </a:lvl4pPr>
            <a:lvl5pPr marL="1824921" indent="0">
              <a:buNone/>
              <a:defRPr sz="1400"/>
            </a:lvl5pPr>
            <a:lvl6pPr marL="2281154" indent="0">
              <a:buNone/>
              <a:defRPr sz="1400"/>
            </a:lvl6pPr>
            <a:lvl7pPr marL="2737382" indent="0">
              <a:buNone/>
              <a:defRPr sz="1400"/>
            </a:lvl7pPr>
            <a:lvl8pPr marL="3193611" indent="0">
              <a:buNone/>
              <a:defRPr sz="1400"/>
            </a:lvl8pPr>
            <a:lvl9pPr marL="3649841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ED034-DA47-4822-A98E-65233C1DB68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165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639763"/>
            <a:ext cx="1981200" cy="1809750"/>
          </a:xfrm>
        </p:spPr>
        <p:txBody>
          <a:bodyPr/>
          <a:lstStyle>
            <a:lvl1pPr>
              <a:defRPr sz="2799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62200" y="639763"/>
            <a:ext cx="1981200" cy="1809750"/>
          </a:xfrm>
        </p:spPr>
        <p:txBody>
          <a:bodyPr/>
          <a:lstStyle>
            <a:lvl1pPr>
              <a:defRPr sz="2799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53843-2F2E-420C-A685-4CC4B23B951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160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9538"/>
            <a:ext cx="4114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614377"/>
            <a:ext cx="2020888" cy="25558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230" indent="0">
              <a:buNone/>
              <a:defRPr sz="2000" b="1"/>
            </a:lvl2pPr>
            <a:lvl3pPr marL="912462" indent="0">
              <a:buNone/>
              <a:defRPr sz="1800" b="1"/>
            </a:lvl3pPr>
            <a:lvl4pPr marL="1368692" indent="0">
              <a:buNone/>
              <a:defRPr sz="1600" b="1"/>
            </a:lvl4pPr>
            <a:lvl5pPr marL="1824921" indent="0">
              <a:buNone/>
              <a:defRPr sz="1600" b="1"/>
            </a:lvl5pPr>
            <a:lvl6pPr marL="2281154" indent="0">
              <a:buNone/>
              <a:defRPr sz="1600" b="1"/>
            </a:lvl6pPr>
            <a:lvl7pPr marL="2737382" indent="0">
              <a:buNone/>
              <a:defRPr sz="1600" b="1"/>
            </a:lvl7pPr>
            <a:lvl8pPr marL="3193611" indent="0">
              <a:buNone/>
              <a:defRPr sz="1600" b="1"/>
            </a:lvl8pPr>
            <a:lvl9pPr marL="364984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869951"/>
            <a:ext cx="2020888" cy="15811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28" y="614377"/>
            <a:ext cx="2020887" cy="25558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230" indent="0">
              <a:buNone/>
              <a:defRPr sz="2000" b="1"/>
            </a:lvl2pPr>
            <a:lvl3pPr marL="912462" indent="0">
              <a:buNone/>
              <a:defRPr sz="1800" b="1"/>
            </a:lvl3pPr>
            <a:lvl4pPr marL="1368692" indent="0">
              <a:buNone/>
              <a:defRPr sz="1600" b="1"/>
            </a:lvl4pPr>
            <a:lvl5pPr marL="1824921" indent="0">
              <a:buNone/>
              <a:defRPr sz="1600" b="1"/>
            </a:lvl5pPr>
            <a:lvl6pPr marL="2281154" indent="0">
              <a:buNone/>
              <a:defRPr sz="1600" b="1"/>
            </a:lvl6pPr>
            <a:lvl7pPr marL="2737382" indent="0">
              <a:buNone/>
              <a:defRPr sz="1600" b="1"/>
            </a:lvl7pPr>
            <a:lvl8pPr marL="3193611" indent="0">
              <a:buNone/>
              <a:defRPr sz="1600" b="1"/>
            </a:lvl8pPr>
            <a:lvl9pPr marL="364984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28" y="869951"/>
            <a:ext cx="2020887" cy="15811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7F598-D6BD-48AB-A2DE-778BEF1776F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053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19F33-8755-4307-8037-406EC4F5BC4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838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D6259-EC0A-48F1-B535-BFDBA4597E4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151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9550"/>
            <a:ext cx="1504950" cy="4651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39" y="109539"/>
            <a:ext cx="2555875" cy="2341562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574687"/>
            <a:ext cx="1504950" cy="1876426"/>
          </a:xfrm>
        </p:spPr>
        <p:txBody>
          <a:bodyPr/>
          <a:lstStyle>
            <a:lvl1pPr marL="0" indent="0">
              <a:buNone/>
              <a:defRPr sz="1400"/>
            </a:lvl1pPr>
            <a:lvl2pPr marL="456230" indent="0">
              <a:buNone/>
              <a:defRPr sz="1200"/>
            </a:lvl2pPr>
            <a:lvl3pPr marL="912462" indent="0">
              <a:buNone/>
              <a:defRPr sz="1000"/>
            </a:lvl3pPr>
            <a:lvl4pPr marL="1368692" indent="0">
              <a:buNone/>
              <a:defRPr sz="900"/>
            </a:lvl4pPr>
            <a:lvl5pPr marL="1824921" indent="0">
              <a:buNone/>
              <a:defRPr sz="900"/>
            </a:lvl5pPr>
            <a:lvl6pPr marL="2281154" indent="0">
              <a:buNone/>
              <a:defRPr sz="900"/>
            </a:lvl6pPr>
            <a:lvl7pPr marL="2737382" indent="0">
              <a:buNone/>
              <a:defRPr sz="900"/>
            </a:lvl7pPr>
            <a:lvl8pPr marL="3193611" indent="0">
              <a:buNone/>
              <a:defRPr sz="900"/>
            </a:lvl8pPr>
            <a:lvl9pPr marL="3649841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8B291-A18D-4D73-B24D-02F67DD542A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940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938" y="1920888"/>
            <a:ext cx="2743200" cy="22542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938" y="244476"/>
            <a:ext cx="2743200" cy="1646238"/>
          </a:xfrm>
        </p:spPr>
        <p:txBody>
          <a:bodyPr/>
          <a:lstStyle>
            <a:lvl1pPr marL="0" indent="0">
              <a:buNone/>
              <a:defRPr sz="3199"/>
            </a:lvl1pPr>
            <a:lvl2pPr marL="456230" indent="0">
              <a:buNone/>
              <a:defRPr sz="2799"/>
            </a:lvl2pPr>
            <a:lvl3pPr marL="912462" indent="0">
              <a:buNone/>
              <a:defRPr sz="2400"/>
            </a:lvl3pPr>
            <a:lvl4pPr marL="1368692" indent="0">
              <a:buNone/>
              <a:defRPr sz="2000"/>
            </a:lvl4pPr>
            <a:lvl5pPr marL="1824921" indent="0">
              <a:buNone/>
              <a:defRPr sz="2000"/>
            </a:lvl5pPr>
            <a:lvl6pPr marL="2281154" indent="0">
              <a:buNone/>
              <a:defRPr sz="2000"/>
            </a:lvl6pPr>
            <a:lvl7pPr marL="2737382" indent="0">
              <a:buNone/>
              <a:defRPr sz="2000"/>
            </a:lvl7pPr>
            <a:lvl8pPr marL="3193611" indent="0">
              <a:buNone/>
              <a:defRPr sz="2000"/>
            </a:lvl8pPr>
            <a:lvl9pPr marL="3649841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938" y="2146313"/>
            <a:ext cx="2743200" cy="322263"/>
          </a:xfrm>
        </p:spPr>
        <p:txBody>
          <a:bodyPr/>
          <a:lstStyle>
            <a:lvl1pPr marL="0" indent="0">
              <a:buNone/>
              <a:defRPr sz="1400"/>
            </a:lvl1pPr>
            <a:lvl2pPr marL="456230" indent="0">
              <a:buNone/>
              <a:defRPr sz="1200"/>
            </a:lvl2pPr>
            <a:lvl3pPr marL="912462" indent="0">
              <a:buNone/>
              <a:defRPr sz="1000"/>
            </a:lvl3pPr>
            <a:lvl4pPr marL="1368692" indent="0">
              <a:buNone/>
              <a:defRPr sz="900"/>
            </a:lvl4pPr>
            <a:lvl5pPr marL="1824921" indent="0">
              <a:buNone/>
              <a:defRPr sz="900"/>
            </a:lvl5pPr>
            <a:lvl6pPr marL="2281154" indent="0">
              <a:buNone/>
              <a:defRPr sz="900"/>
            </a:lvl6pPr>
            <a:lvl7pPr marL="2737382" indent="0">
              <a:buNone/>
              <a:defRPr sz="900"/>
            </a:lvl7pPr>
            <a:lvl8pPr marL="3193611" indent="0">
              <a:buNone/>
              <a:defRPr sz="900"/>
            </a:lvl8pPr>
            <a:lvl9pPr marL="3649841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88DD4D-C64E-4726-8D25-14BA8F711F3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39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5F3192-3CCA-45BE-A221-4B48F7E4874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185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11126"/>
            <a:ext cx="1028700" cy="2338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11126"/>
            <a:ext cx="2933700" cy="23383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EB703-ABF1-4C6E-8227-BF8507A2BE8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587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7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11125"/>
            <a:ext cx="411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428" tIns="41720" rIns="83428" bIns="41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639763"/>
            <a:ext cx="411480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428" tIns="41720" rIns="83428" bIns="41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8600" y="2497139"/>
            <a:ext cx="10668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3428" tIns="41720" rIns="83428" bIns="41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62100" y="2497139"/>
            <a:ext cx="14478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3428" tIns="41720" rIns="83428" bIns="41720" numCol="1" anchor="t" anchorCtr="0" compatLnSpc="1">
            <a:prstTxWarp prst="textNoShape">
              <a:avLst/>
            </a:prstTxWarp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276600" y="2497139"/>
            <a:ext cx="10668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3428" tIns="41720" rIns="83428" bIns="41720" numCol="1" anchor="t" anchorCtr="0" compatLnSpc="1">
            <a:prstTxWarp prst="textNoShape">
              <a:avLst/>
            </a:prstTxWarp>
          </a:bodyPr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7009AEF-738A-42C1-AEA8-C0C947AD8E9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9144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416626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16626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2pPr>
      <a:lvl3pPr algn="ctr" defTabSz="416626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3pPr>
      <a:lvl4pPr algn="ctr" defTabSz="416626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4pPr>
      <a:lvl5pPr algn="ctr" defTabSz="416626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5pPr>
      <a:lvl6pPr marL="456230" algn="ctr" defTabSz="416626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6pPr>
      <a:lvl7pPr marL="912462" algn="ctr" defTabSz="416626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7pPr>
      <a:lvl8pPr marL="1368692" algn="ctr" defTabSz="416626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8pPr>
      <a:lvl9pPr marL="1824921" algn="ctr" defTabSz="416626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9pPr>
    </p:titleStyle>
    <p:bodyStyle>
      <a:lvl1pPr marL="155248" indent="-155248" algn="l" defTabSz="416626" rtl="0" eaLnBrk="0" fontAlgn="base" hangingPunct="0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339002" indent="-129902" algn="l" defTabSz="416626" rtl="0" eaLnBrk="0" fontAlgn="base" hangingPunct="0">
        <a:spcBef>
          <a:spcPct val="20000"/>
        </a:spcBef>
        <a:spcAft>
          <a:spcPct val="0"/>
        </a:spcAft>
        <a:buChar char="–"/>
        <a:defRPr sz="1200">
          <a:solidFill>
            <a:schemeClr val="tx1"/>
          </a:solidFill>
          <a:latin typeface="+mn-lt"/>
        </a:defRPr>
      </a:lvl2pPr>
      <a:lvl3pPr marL="521182" indent="-104556" algn="l" defTabSz="416626" rtl="0" eaLnBrk="0" fontAlgn="base" hangingPunct="0">
        <a:spcBef>
          <a:spcPct val="20000"/>
        </a:spcBef>
        <a:spcAft>
          <a:spcPct val="0"/>
        </a:spcAft>
        <a:buChar char="•"/>
        <a:defRPr sz="1100">
          <a:solidFill>
            <a:schemeClr val="tx1"/>
          </a:solidFill>
          <a:latin typeface="+mn-lt"/>
        </a:defRPr>
      </a:lvl3pPr>
      <a:lvl4pPr marL="728700" indent="-102970" algn="l" defTabSz="416626" rtl="0" eaLnBrk="0" fontAlgn="base" hangingPunct="0">
        <a:spcBef>
          <a:spcPct val="20000"/>
        </a:spcBef>
        <a:spcAft>
          <a:spcPct val="0"/>
        </a:spcAft>
        <a:buChar char="–"/>
        <a:defRPr sz="900">
          <a:solidFill>
            <a:schemeClr val="tx1"/>
          </a:solidFill>
          <a:latin typeface="+mn-lt"/>
        </a:defRPr>
      </a:lvl4pPr>
      <a:lvl5pPr marL="937807" indent="-102970" algn="l" defTabSz="416626" rtl="0" eaLnBrk="0" fontAlgn="base" hangingPunct="0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</a:defRPr>
      </a:lvl5pPr>
      <a:lvl6pPr marL="1394038" indent="-102970" algn="l" defTabSz="416626" rtl="0" eaLnBrk="0" fontAlgn="base" hangingPunct="0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</a:defRPr>
      </a:lvl6pPr>
      <a:lvl7pPr marL="1850268" indent="-102970" algn="l" defTabSz="416626" rtl="0" eaLnBrk="0" fontAlgn="base" hangingPunct="0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</a:defRPr>
      </a:lvl7pPr>
      <a:lvl8pPr marL="2306497" indent="-102970" algn="l" defTabSz="416626" rtl="0" eaLnBrk="0" fontAlgn="base" hangingPunct="0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</a:defRPr>
      </a:lvl8pPr>
      <a:lvl9pPr marL="2762729" indent="-102970" algn="l" defTabSz="416626" rtl="0" eaLnBrk="0" fontAlgn="base" hangingPunct="0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24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30" algn="l" defTabSz="9124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462" algn="l" defTabSz="9124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692" algn="l" defTabSz="9124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921" algn="l" defTabSz="9124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154" algn="l" defTabSz="9124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382" algn="l" defTabSz="9124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611" algn="l" defTabSz="9124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9841" algn="l" defTabSz="9124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16.png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12" Type="http://schemas.microsoft.com/office/2007/relationships/hdphoto" Target="../media/hdphoto9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0" Type="http://schemas.microsoft.com/office/2007/relationships/hdphoto" Target="../media/hdphoto8.wdp"/><Relationship Id="rId4" Type="http://schemas.openxmlformats.org/officeDocument/2006/relationships/image" Target="../media/image11.png"/><Relationship Id="rId9" Type="http://schemas.openxmlformats.org/officeDocument/2006/relationships/image" Target="../media/image14.png"/><Relationship Id="rId14" Type="http://schemas.microsoft.com/office/2007/relationships/hdphoto" Target="../media/hdphoto10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18.png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12" Type="http://schemas.microsoft.com/office/2007/relationships/hdphoto" Target="../media/hdphoto9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0" Type="http://schemas.microsoft.com/office/2007/relationships/hdphoto" Target="../media/hdphoto8.wdp"/><Relationship Id="rId4" Type="http://schemas.openxmlformats.org/officeDocument/2006/relationships/image" Target="../media/image11.png"/><Relationship Id="rId9" Type="http://schemas.openxmlformats.org/officeDocument/2006/relationships/image" Target="../media/image14.png"/><Relationship Id="rId14" Type="http://schemas.microsoft.com/office/2007/relationships/hdphoto" Target="../media/hdphoto10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microsoft.com/office/2007/relationships/hdphoto" Target="../media/hdphoto1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microsoft.com/office/2007/relationships/hdphoto" Target="../media/hdphoto13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5.wdp"/><Relationship Id="rId5" Type="http://schemas.openxmlformats.org/officeDocument/2006/relationships/image" Target="../media/image28.png"/><Relationship Id="rId4" Type="http://schemas.microsoft.com/office/2007/relationships/hdphoto" Target="../media/hdphoto14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microsoft.com/office/2007/relationships/hdphoto" Target="../media/hdphoto16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7.wdp"/><Relationship Id="rId5" Type="http://schemas.openxmlformats.org/officeDocument/2006/relationships/image" Target="../media/image32.png"/><Relationship Id="rId4" Type="http://schemas.microsoft.com/office/2007/relationships/hdphoto" Target="../media/hdphoto16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" descr="E:\CB Personal\Slides\Pictures from Shutterstock 12-27-11 thru 1-26-12\SW Cards 8-1 shutterstock_6475591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623"/>
          <a:stretch/>
        </p:blipFill>
        <p:spPr bwMode="auto">
          <a:xfrm>
            <a:off x="-4074" y="990623"/>
            <a:ext cx="4579787" cy="1751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E:\CB Personal\Slides\Pictures from Shutterstock 12-27-11 thru 1-26-12\SW Cards 4-1 shutterstock_77036029.jpg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556" b="87879" l="25868" r="807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48" r="19585"/>
          <a:stretch/>
        </p:blipFill>
        <p:spPr bwMode="auto">
          <a:xfrm flipH="1">
            <a:off x="2738079" y="1131774"/>
            <a:ext cx="619244" cy="1415791"/>
          </a:xfrm>
          <a:prstGeom prst="rect">
            <a:avLst/>
          </a:prstGeom>
          <a:noFill/>
          <a:effectLst>
            <a:glow rad="88900">
              <a:schemeClr val="tx1">
                <a:lumMod val="75000"/>
                <a:alpha val="60000"/>
              </a:schemeClr>
            </a:glo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589" y="228896"/>
            <a:ext cx="4570824" cy="980170"/>
          </a:xfrm>
          <a:prstGeom prst="rect">
            <a:avLst/>
          </a:prstGeom>
          <a:solidFill>
            <a:srgbClr val="000000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lIns="0" tIns="56246" rIns="0" bIns="56246"/>
          <a:lstStyle/>
          <a:p>
            <a:pPr defTabSz="1125186">
              <a:lnSpc>
                <a:spcPts val="2999"/>
              </a:lnSpc>
            </a:pPr>
            <a:endParaRPr lang="en-US" sz="2999" dirty="0">
              <a:solidFill>
                <a:prstClr val="black"/>
              </a:solidFill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28808" y="422979"/>
            <a:ext cx="455156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182822" defTabSz="1125186">
              <a:lnSpc>
                <a:spcPts val="2999"/>
              </a:lnSpc>
            </a:pPr>
            <a:r>
              <a:rPr lang="en-US" sz="2899" b="1" u="sng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fear him</a:t>
            </a:r>
            <a:r>
              <a:rPr lang="en-US" sz="2899" dirty="0">
                <a:solidFill>
                  <a:srgbClr val="FFFFFF"/>
                </a:solidFill>
              </a:rPr>
              <a:t> which is </a:t>
            </a:r>
            <a:r>
              <a:rPr lang="en-US" sz="2899" b="1" u="sng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able</a:t>
            </a:r>
            <a:r>
              <a:rPr lang="en-US" sz="2899" dirty="0">
                <a:solidFill>
                  <a:srgbClr val="FFFFFF"/>
                </a:solidFill>
              </a:rPr>
              <a:t> to destroy </a:t>
            </a:r>
            <a:r>
              <a:rPr lang="en-US" sz="1000" dirty="0">
                <a:solidFill>
                  <a:srgbClr val="191919"/>
                </a:solidFill>
              </a:rPr>
              <a:t>both soul and body </a:t>
            </a:r>
            <a:r>
              <a:rPr lang="en-US" sz="2899" dirty="0">
                <a:solidFill>
                  <a:prstClr val="white"/>
                </a:solidFill>
              </a:rPr>
              <a:t>in hell.</a:t>
            </a: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3820895" y="999296"/>
            <a:ext cx="678071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417382"/>
            <a:r>
              <a:rPr lang="en-US" sz="800" dirty="0">
                <a:solidFill>
                  <a:srgbClr val="5968B0"/>
                </a:solidFill>
              </a:rPr>
              <a:t>Matthew 10:28</a:t>
            </a:r>
          </a:p>
        </p:txBody>
      </p:sp>
      <p:pic>
        <p:nvPicPr>
          <p:cNvPr id="11" name="Picture 6" descr="E:\CB Personal\Slides\Pictures from Shutterstock 12-27-11 thru 1-26-12\SW Cards 8-1 shutterstock_64755916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867" b="100000" l="32700" r="65000"/>
                    </a14:imgEffect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50" t="54623" r="28215"/>
          <a:stretch/>
        </p:blipFill>
        <p:spPr bwMode="auto">
          <a:xfrm>
            <a:off x="1561464" y="1350929"/>
            <a:ext cx="2400506" cy="1392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-5716" y="2348007"/>
            <a:ext cx="4586092" cy="380902"/>
          </a:xfrm>
          <a:prstGeom prst="rect">
            <a:avLst/>
          </a:prstGeom>
          <a:solidFill>
            <a:srgbClr val="5968B0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r>
              <a:rPr lang="en-US" sz="1200" b="1" spc="-50" dirty="0">
                <a:ln w="6350"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      If you were to live the rest of your life as a serial killer</a:t>
            </a:r>
          </a:p>
          <a:p>
            <a:pPr algn="ctr"/>
            <a:r>
              <a:rPr lang="en-US" sz="1200" b="1" spc="-50" dirty="0">
                <a:ln w="6350"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could that possibly hurt your chances of going to Heaven?</a:t>
            </a: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5125" y="2353119"/>
            <a:ext cx="298658" cy="184666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 algn="ctr"/>
            <a:r>
              <a:rPr lang="en-US" sz="1200" b="1" dirty="0">
                <a:ln w="6350"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Q2:</a:t>
            </a: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-3174" y="1722727"/>
            <a:ext cx="4579787" cy="248067"/>
          </a:xfrm>
          <a:prstGeom prst="rect">
            <a:avLst/>
          </a:prstGeom>
          <a:solidFill>
            <a:srgbClr val="5968B0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/>
            <a:endParaRPr lang="en-US" sz="1000" b="1" dirty="0">
              <a:ln w="6350">
                <a:solidFill>
                  <a:srgbClr val="000000"/>
                </a:solidFill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175523" y="1727513"/>
            <a:ext cx="44184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>
            <a:spAutoFit/>
          </a:bodyPr>
          <a:lstStyle/>
          <a:p>
            <a:pPr algn="ctr" defTabSz="417382">
              <a:tabLst>
                <a:tab pos="2856608" algn="l"/>
              </a:tabLst>
            </a:pPr>
            <a:r>
              <a:rPr lang="en-US" sz="1200" b="1" spc="-40" dirty="0">
                <a:ln w="6350">
                  <a:solidFill>
                    <a:srgbClr val="000000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Can you explain to me your need for righteousness?</a:t>
            </a:r>
            <a:endParaRPr lang="en-US" sz="900" b="1" spc="-40" dirty="0">
              <a:ln w="6350">
                <a:solidFill>
                  <a:srgbClr val="000000"/>
                </a:solidFill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206" y="1509790"/>
            <a:ext cx="2950678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300" b="1" spc="-20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2 quick questions if I may, please…</a:t>
            </a: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5125" y="1749705"/>
            <a:ext cx="318146" cy="184666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US" sz="1200" b="1" dirty="0">
                <a:ln w="6350"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Q1: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3" y="1978377"/>
            <a:ext cx="4569590" cy="359073"/>
          </a:xfrm>
          <a:prstGeom prst="rect">
            <a:avLst/>
          </a:prstGeom>
          <a:noFill/>
        </p:spPr>
        <p:txBody>
          <a:bodyPr wrap="square" lIns="36566" tIns="0" rIns="36566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b="1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/>
              </a:rPr>
              <a:t>It’s a tough question, I know.  Stay with me here, </a:t>
            </a:r>
          </a:p>
          <a:p>
            <a:pPr>
              <a:lnSpc>
                <a:spcPts val="1400"/>
              </a:lnSpc>
            </a:pPr>
            <a:r>
              <a:rPr lang="en-US" sz="1300" b="1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/>
              </a:rPr>
              <a:t>you’re about to learn the correct answer: </a:t>
            </a:r>
            <a:r>
              <a:rPr lang="en-US" sz="1400" b="1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/>
              </a:rPr>
              <a:t>God’s answer!</a:t>
            </a:r>
            <a:endParaRPr lang="en-US" sz="1200" b="1" dirty="0">
              <a:ln w="3175">
                <a:solidFill>
                  <a:srgbClr val="000000"/>
                </a:solidFill>
              </a:ln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589" y="-6884"/>
            <a:ext cx="4570824" cy="407858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endParaRPr lang="en-US" sz="3998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9215" y="175403"/>
            <a:ext cx="1142706" cy="18283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98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824" y="12420"/>
            <a:ext cx="4570824" cy="384721"/>
          </a:xfrm>
          <a:prstGeom prst="rect">
            <a:avLst/>
          </a:prstGeom>
          <a:noFill/>
        </p:spPr>
        <p:txBody>
          <a:bodyPr wrap="square" lIns="18283" tIns="0" rIns="9142" bIns="0" rtlCol="0">
            <a:spAutoFit/>
          </a:bodyPr>
          <a:lstStyle/>
          <a:p>
            <a:pPr>
              <a:lnSpc>
                <a:spcPts val="1500"/>
              </a:lnSpc>
              <a:tabLst>
                <a:tab pos="1256908" algn="l"/>
              </a:tabLst>
            </a:pPr>
            <a:r>
              <a:rPr lang="en-US" sz="1450" spc="-50" dirty="0">
                <a:solidFill>
                  <a:prstClr val="black"/>
                </a:solidFill>
              </a:rPr>
              <a:t>If an </a:t>
            </a:r>
            <a:r>
              <a:rPr lang="en-US" sz="1450" b="1" spc="-50" dirty="0">
                <a:ln w="635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Almighty God</a:t>
            </a:r>
            <a:r>
              <a:rPr lang="en-US" sz="1450" spc="-50" dirty="0">
                <a:solidFill>
                  <a:prstClr val="black"/>
                </a:solidFill>
              </a:rPr>
              <a:t> decides, for whatever reason, to put you in Hell, you won’t be able to stop Him. So, you should...</a:t>
            </a:r>
          </a:p>
        </p:txBody>
      </p:sp>
    </p:spTree>
    <p:extLst>
      <p:ext uri="{BB962C8B-B14F-4D97-AF65-F5344CB8AC3E}">
        <p14:creationId xmlns:p14="http://schemas.microsoft.com/office/powerpoint/2010/main" val="1113532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"/>
          <p:cNvSpPr>
            <a:spLocks noChangeArrowheads="1"/>
          </p:cNvSpPr>
          <p:nvPr/>
        </p:nvSpPr>
        <p:spPr bwMode="auto">
          <a:xfrm>
            <a:off x="589" y="2476631"/>
            <a:ext cx="4570824" cy="265107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0" tIns="0" rIns="0" bIns="63992" anchor="ctr" anchorCtr="0"/>
          <a:lstStyle/>
          <a:p>
            <a:pPr algn="ctr" defTabSz="417382">
              <a:tabLst>
                <a:tab pos="287248" algn="l"/>
              </a:tabLst>
            </a:pPr>
            <a:endParaRPr lang="en-US" sz="1700" spc="-50" dirty="0">
              <a:solidFill>
                <a:prstClr val="black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61903" y="2666096"/>
            <a:ext cx="703906" cy="18283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98" dirty="0"/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589" y="354"/>
            <a:ext cx="4570824" cy="261870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endParaRPr lang="en-US" sz="3998" dirty="0">
              <a:solidFill>
                <a:prstClr val="black"/>
              </a:solidFill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589" y="257265"/>
            <a:ext cx="4570824" cy="821541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417382"/>
            <a:endParaRPr lang="en-US" sz="900" dirty="0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1158" y="478745"/>
            <a:ext cx="658198" cy="27426"/>
          </a:xfrm>
          <a:prstGeom prst="rect">
            <a:avLst/>
          </a:prstGeom>
          <a:solidFill>
            <a:schemeClr val="tx1"/>
          </a:solidFill>
          <a:ln w="63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98" dirty="0"/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692246" y="1266876"/>
            <a:ext cx="99033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i="1" dirty="0">
                <a:solidFill>
                  <a:schemeClr val="bg1"/>
                </a:solidFill>
              </a:rPr>
              <a:t>I gave lots to charity</a:t>
            </a:r>
          </a:p>
        </p:txBody>
      </p:sp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9443" y="1080032"/>
            <a:ext cx="10676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17382"/>
            <a:r>
              <a:rPr lang="en-US" sz="800" i="1" spc="-40" dirty="0">
                <a:solidFill>
                  <a:srgbClr val="191919"/>
                </a:solidFill>
              </a:rPr>
              <a:t>I loved my fellow man</a:t>
            </a:r>
          </a:p>
        </p:txBody>
      </p:sp>
      <p:sp>
        <p:nvSpPr>
          <p:cNvPr id="25" name="Text Box 15"/>
          <p:cNvSpPr txBox="1">
            <a:spLocks noChangeArrowheads="1"/>
          </p:cNvSpPr>
          <p:nvPr/>
        </p:nvSpPr>
        <p:spPr bwMode="auto">
          <a:xfrm>
            <a:off x="3139274" y="1849872"/>
            <a:ext cx="141801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i="1" dirty="0">
                <a:solidFill>
                  <a:schemeClr val="bg1"/>
                </a:solidFill>
              </a:rPr>
              <a:t>I fought for equality and justice</a:t>
            </a:r>
          </a:p>
        </p:txBody>
      </p:sp>
      <p:sp>
        <p:nvSpPr>
          <p:cNvPr id="26" name="Text Box 16"/>
          <p:cNvSpPr txBox="1">
            <a:spLocks noChangeArrowheads="1"/>
          </p:cNvSpPr>
          <p:nvPr/>
        </p:nvSpPr>
        <p:spPr bwMode="auto">
          <a:xfrm>
            <a:off x="27695" y="1841883"/>
            <a:ext cx="112466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i="1" dirty="0">
                <a:solidFill>
                  <a:schemeClr val="bg1"/>
                </a:solidFill>
              </a:rPr>
              <a:t>I adopted poor children</a:t>
            </a:r>
          </a:p>
        </p:txBody>
      </p:sp>
      <p:sp>
        <p:nvSpPr>
          <p:cNvPr id="27" name="Text Box 17"/>
          <p:cNvSpPr txBox="1">
            <a:spLocks noChangeArrowheads="1"/>
          </p:cNvSpPr>
          <p:nvPr/>
        </p:nvSpPr>
        <p:spPr bwMode="auto">
          <a:xfrm>
            <a:off x="1222393" y="1027509"/>
            <a:ext cx="1858522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417382"/>
            <a:r>
              <a:rPr lang="en-US" sz="1500" b="1" spc="-40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“I was pretty good”</a:t>
            </a:r>
          </a:p>
        </p:txBody>
      </p:sp>
      <p:sp>
        <p:nvSpPr>
          <p:cNvPr id="28" name="Text Box 18"/>
          <p:cNvSpPr txBox="1">
            <a:spLocks noChangeArrowheads="1"/>
          </p:cNvSpPr>
          <p:nvPr/>
        </p:nvSpPr>
        <p:spPr bwMode="auto">
          <a:xfrm>
            <a:off x="1141755" y="1789220"/>
            <a:ext cx="196688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1600" b="1" spc="-40">
                <a:ln w="9525">
                  <a:solidFill>
                    <a:schemeClr val="bg1"/>
                  </a:solidFill>
                </a:ln>
                <a:solidFill>
                  <a:srgbClr val="FFFF66"/>
                </a:solidFill>
              </a:defRPr>
            </a:lvl1pPr>
          </a:lstStyle>
          <a:p>
            <a:pPr algn="ctr"/>
            <a:r>
              <a:rPr lang="en-US" sz="1500" dirty="0">
                <a:solidFill>
                  <a:schemeClr val="tx1"/>
                </a:solidFill>
              </a:rPr>
              <a:t>“I believed in Jesus”</a:t>
            </a:r>
          </a:p>
        </p:txBody>
      </p:sp>
      <p:sp>
        <p:nvSpPr>
          <p:cNvPr id="29" name="Text Box 20"/>
          <p:cNvSpPr txBox="1">
            <a:spLocks noChangeArrowheads="1"/>
          </p:cNvSpPr>
          <p:nvPr/>
        </p:nvSpPr>
        <p:spPr bwMode="auto">
          <a:xfrm>
            <a:off x="1182732" y="1408364"/>
            <a:ext cx="214898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1600" b="1" spc="-40">
                <a:ln w="9525">
                  <a:solidFill>
                    <a:schemeClr val="bg1"/>
                  </a:solidFill>
                </a:ln>
                <a:solidFill>
                  <a:srgbClr val="FFFF66"/>
                </a:solidFill>
              </a:defRPr>
            </a:lvl1pPr>
          </a:lstStyle>
          <a:p>
            <a:pPr algn="ctr"/>
            <a:r>
              <a:rPr lang="en-US" sz="1500" dirty="0">
                <a:solidFill>
                  <a:schemeClr val="tx1"/>
                </a:solidFill>
              </a:rPr>
              <a:t>“I never killed anyone”</a:t>
            </a:r>
          </a:p>
        </p:txBody>
      </p:sp>
      <p:sp>
        <p:nvSpPr>
          <p:cNvPr id="30" name="Text Box 23"/>
          <p:cNvSpPr txBox="1">
            <a:spLocks noChangeArrowheads="1"/>
          </p:cNvSpPr>
          <p:nvPr/>
        </p:nvSpPr>
        <p:spPr bwMode="auto">
          <a:xfrm>
            <a:off x="2743083" y="2050584"/>
            <a:ext cx="16934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i="1" dirty="0">
                <a:solidFill>
                  <a:schemeClr val="bg1"/>
                </a:solidFill>
              </a:rPr>
              <a:t>I did everything my religion told me to</a:t>
            </a:r>
          </a:p>
        </p:txBody>
      </p:sp>
      <p:sp>
        <p:nvSpPr>
          <p:cNvPr id="31" name="Text Box 23"/>
          <p:cNvSpPr txBox="1">
            <a:spLocks noChangeArrowheads="1"/>
          </p:cNvSpPr>
          <p:nvPr/>
        </p:nvSpPr>
        <p:spPr bwMode="auto">
          <a:xfrm>
            <a:off x="657367" y="2175620"/>
            <a:ext cx="348053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417382"/>
            <a:r>
              <a:rPr lang="en-US" sz="1300" b="1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“</a:t>
            </a:r>
            <a:r>
              <a:rPr lang="en-US" sz="1400" b="1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I went to church</a:t>
            </a:r>
            <a:r>
              <a:rPr lang="en-US" sz="1300" b="1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” … </a:t>
            </a:r>
            <a:r>
              <a:rPr lang="en-US" sz="1400" b="1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blah, blah, blah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8287" y="-18680"/>
            <a:ext cx="4570824" cy="306228"/>
          </a:xfrm>
          <a:prstGeom prst="rect">
            <a:avLst/>
          </a:prstGeom>
          <a:noFill/>
        </p:spPr>
        <p:txBody>
          <a:bodyPr wrap="square" lIns="27426" tIns="36566" rIns="9142" rtlCol="0">
            <a:spAutoFit/>
          </a:bodyPr>
          <a:lstStyle/>
          <a:p>
            <a:r>
              <a:rPr lang="en-US" sz="1450" spc="-90" dirty="0">
                <a:solidFill>
                  <a:prstClr val="black"/>
                </a:solidFill>
              </a:rPr>
              <a:t>Many</a:t>
            </a:r>
            <a:r>
              <a:rPr lang="en-US" sz="1300" spc="-90" dirty="0">
                <a:solidFill>
                  <a:prstClr val="black"/>
                </a:solidFill>
              </a:rPr>
              <a:t> </a:t>
            </a:r>
            <a:r>
              <a:rPr lang="en-US" sz="1450" spc="-90" dirty="0">
                <a:solidFill>
                  <a:prstClr val="black"/>
                </a:solidFill>
              </a:rPr>
              <a:t>will</a:t>
            </a:r>
            <a:r>
              <a:rPr lang="en-US" sz="1300" spc="-90" dirty="0">
                <a:solidFill>
                  <a:prstClr val="black"/>
                </a:solidFill>
              </a:rPr>
              <a:t> </a:t>
            </a:r>
            <a:r>
              <a:rPr lang="en-US" sz="1450" spc="-90" dirty="0">
                <a:solidFill>
                  <a:prstClr val="black"/>
                </a:solidFill>
              </a:rPr>
              <a:t>beg</a:t>
            </a:r>
            <a:r>
              <a:rPr lang="en-US" sz="1300" spc="-90" dirty="0">
                <a:solidFill>
                  <a:prstClr val="black"/>
                </a:solidFill>
              </a:rPr>
              <a:t> </a:t>
            </a:r>
            <a:r>
              <a:rPr lang="en-US" sz="1450" spc="-90" dirty="0">
                <a:solidFill>
                  <a:prstClr val="black"/>
                </a:solidFill>
              </a:rPr>
              <a:t>and</a:t>
            </a:r>
            <a:r>
              <a:rPr lang="en-US" sz="1300" spc="-90" dirty="0">
                <a:solidFill>
                  <a:prstClr val="black"/>
                </a:solidFill>
              </a:rPr>
              <a:t> </a:t>
            </a:r>
            <a:r>
              <a:rPr lang="en-US" sz="1450" spc="-90" dirty="0">
                <a:solidFill>
                  <a:prstClr val="black"/>
                </a:solidFill>
              </a:rPr>
              <a:t>plead</a:t>
            </a:r>
            <a:r>
              <a:rPr lang="en-US" sz="1300" spc="-90" dirty="0">
                <a:solidFill>
                  <a:prstClr val="black"/>
                </a:solidFill>
              </a:rPr>
              <a:t> </a:t>
            </a:r>
            <a:r>
              <a:rPr lang="en-US" sz="1450" spc="-90" dirty="0">
                <a:solidFill>
                  <a:prstClr val="black"/>
                </a:solidFill>
              </a:rPr>
              <a:t>with</a:t>
            </a:r>
            <a:r>
              <a:rPr lang="en-US" sz="1300" spc="-90" dirty="0">
                <a:solidFill>
                  <a:prstClr val="black"/>
                </a:solidFill>
              </a:rPr>
              <a:t> </a:t>
            </a:r>
            <a:r>
              <a:rPr lang="en-US" sz="1450" spc="-90" dirty="0">
                <a:solidFill>
                  <a:prstClr val="black"/>
                </a:solidFill>
              </a:rPr>
              <a:t>God</a:t>
            </a:r>
            <a:r>
              <a:rPr lang="en-US" sz="1300" spc="-90" dirty="0">
                <a:solidFill>
                  <a:prstClr val="black"/>
                </a:solidFill>
              </a:rPr>
              <a:t> </a:t>
            </a:r>
            <a:r>
              <a:rPr lang="en-US" sz="1450" spc="-90" dirty="0">
                <a:solidFill>
                  <a:prstClr val="black"/>
                </a:solidFill>
              </a:rPr>
              <a:t>on</a:t>
            </a:r>
            <a:r>
              <a:rPr lang="en-US" sz="1300" spc="-90" dirty="0">
                <a:solidFill>
                  <a:prstClr val="black"/>
                </a:solidFill>
              </a:rPr>
              <a:t> </a:t>
            </a:r>
            <a:r>
              <a:rPr lang="en-US" sz="1450" spc="-90" dirty="0">
                <a:solidFill>
                  <a:prstClr val="black"/>
                </a:solidFill>
              </a:rPr>
              <a:t>Judgment</a:t>
            </a:r>
            <a:r>
              <a:rPr lang="en-US" sz="1300" spc="-90" dirty="0">
                <a:solidFill>
                  <a:prstClr val="black"/>
                </a:solidFill>
              </a:rPr>
              <a:t> </a:t>
            </a:r>
            <a:r>
              <a:rPr lang="en-US" sz="1450" spc="-90" dirty="0">
                <a:solidFill>
                  <a:prstClr val="black"/>
                </a:solidFill>
              </a:rPr>
              <a:t>Day</a:t>
            </a:r>
            <a:r>
              <a:rPr lang="en-US" sz="1300" spc="-90" dirty="0">
                <a:solidFill>
                  <a:prstClr val="black"/>
                </a:solidFill>
              </a:rPr>
              <a:t>. </a:t>
            </a:r>
            <a:r>
              <a:rPr lang="en-US" sz="1450" spc="-90" dirty="0">
                <a:solidFill>
                  <a:prstClr val="black"/>
                </a:solidFill>
              </a:rPr>
              <a:t>Jesus</a:t>
            </a:r>
            <a:r>
              <a:rPr lang="en-US" sz="1300" spc="-90" dirty="0">
                <a:solidFill>
                  <a:prstClr val="black"/>
                </a:solidFill>
              </a:rPr>
              <a:t> </a:t>
            </a:r>
            <a:r>
              <a:rPr lang="en-US" sz="1450" spc="-90" dirty="0">
                <a:solidFill>
                  <a:prstClr val="black"/>
                </a:solidFill>
              </a:rPr>
              <a:t>said</a:t>
            </a:r>
            <a:r>
              <a:rPr lang="en-US" sz="1300" spc="-90" dirty="0">
                <a:solidFill>
                  <a:prstClr val="black"/>
                </a:solidFill>
              </a:rPr>
              <a:t>:</a:t>
            </a:r>
          </a:p>
        </p:txBody>
      </p:sp>
      <p:sp>
        <p:nvSpPr>
          <p:cNvPr id="20" name="Text Box 23"/>
          <p:cNvSpPr txBox="1">
            <a:spLocks noChangeArrowheads="1"/>
          </p:cNvSpPr>
          <p:nvPr/>
        </p:nvSpPr>
        <p:spPr bwMode="auto">
          <a:xfrm>
            <a:off x="598242" y="1644283"/>
            <a:ext cx="138339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i="1" dirty="0">
                <a:solidFill>
                  <a:schemeClr val="bg1"/>
                </a:solidFill>
              </a:rPr>
              <a:t>I kept the 10 commandments</a:t>
            </a:r>
          </a:p>
        </p:txBody>
      </p:sp>
      <p:sp>
        <p:nvSpPr>
          <p:cNvPr id="22" name="Text Box 23"/>
          <p:cNvSpPr txBox="1">
            <a:spLocks noChangeArrowheads="1"/>
          </p:cNvSpPr>
          <p:nvPr/>
        </p:nvSpPr>
        <p:spPr bwMode="auto">
          <a:xfrm>
            <a:off x="442563" y="2037303"/>
            <a:ext cx="121058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i="1" dirty="0">
                <a:solidFill>
                  <a:schemeClr val="bg1"/>
                </a:solidFill>
              </a:rPr>
              <a:t>I asked you into my heart</a:t>
            </a:r>
          </a:p>
        </p:txBody>
      </p:sp>
      <p:sp>
        <p:nvSpPr>
          <p:cNvPr id="32" name="Text Box 23"/>
          <p:cNvSpPr txBox="1">
            <a:spLocks noChangeArrowheads="1"/>
          </p:cNvSpPr>
          <p:nvPr/>
        </p:nvSpPr>
        <p:spPr bwMode="auto">
          <a:xfrm>
            <a:off x="3352527" y="1459539"/>
            <a:ext cx="120866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i="1" dirty="0">
                <a:solidFill>
                  <a:schemeClr val="bg1"/>
                </a:solidFill>
              </a:rPr>
              <a:t>All religions are the same</a:t>
            </a:r>
          </a:p>
        </p:txBody>
      </p:sp>
      <p:sp>
        <p:nvSpPr>
          <p:cNvPr id="35" name="Text Box 23"/>
          <p:cNvSpPr txBox="1">
            <a:spLocks noChangeArrowheads="1"/>
          </p:cNvSpPr>
          <p:nvPr/>
        </p:nvSpPr>
        <p:spPr bwMode="auto">
          <a:xfrm>
            <a:off x="61830" y="1452310"/>
            <a:ext cx="120065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i="1" dirty="0">
                <a:solidFill>
                  <a:schemeClr val="bg1"/>
                </a:solidFill>
              </a:rPr>
              <a:t>I followed the golden rule</a:t>
            </a:r>
          </a:p>
        </p:txBody>
      </p:sp>
      <p:sp>
        <p:nvSpPr>
          <p:cNvPr id="36" name="Text Box 23"/>
          <p:cNvSpPr txBox="1">
            <a:spLocks noChangeArrowheads="1"/>
          </p:cNvSpPr>
          <p:nvPr/>
        </p:nvSpPr>
        <p:spPr bwMode="auto">
          <a:xfrm>
            <a:off x="3767304" y="2238655"/>
            <a:ext cx="83798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i="1" dirty="0">
                <a:solidFill>
                  <a:schemeClr val="bg1"/>
                </a:solidFill>
              </a:rPr>
              <a:t>I am an atheist</a:t>
            </a:r>
          </a:p>
        </p:txBody>
      </p:sp>
      <p:sp>
        <p:nvSpPr>
          <p:cNvPr id="37" name="Text Box 13"/>
          <p:cNvSpPr txBox="1">
            <a:spLocks noChangeArrowheads="1"/>
          </p:cNvSpPr>
          <p:nvPr/>
        </p:nvSpPr>
        <p:spPr bwMode="auto">
          <a:xfrm>
            <a:off x="301" y="2241729"/>
            <a:ext cx="80855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i="1" dirty="0">
                <a:solidFill>
                  <a:schemeClr val="bg1"/>
                </a:solidFill>
              </a:rPr>
              <a:t>I was a deacon</a:t>
            </a:r>
          </a:p>
        </p:txBody>
      </p:sp>
      <p:sp>
        <p:nvSpPr>
          <p:cNvPr id="38" name="Text Box 13"/>
          <p:cNvSpPr txBox="1">
            <a:spLocks noChangeArrowheads="1"/>
          </p:cNvSpPr>
          <p:nvPr/>
        </p:nvSpPr>
        <p:spPr bwMode="auto">
          <a:xfrm>
            <a:off x="3733429" y="1258724"/>
            <a:ext cx="77328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i="1" dirty="0">
                <a:solidFill>
                  <a:schemeClr val="bg1"/>
                </a:solidFill>
              </a:rPr>
              <a:t>I was baptized</a:t>
            </a:r>
          </a:p>
        </p:txBody>
      </p: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3077442" y="1066880"/>
            <a:ext cx="114262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i="1" dirty="0">
                <a:solidFill>
                  <a:schemeClr val="bg1"/>
                </a:solidFill>
              </a:rPr>
              <a:t>I taught Sunday School</a:t>
            </a: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2590723" y="1286567"/>
            <a:ext cx="103938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i="1" dirty="0">
                <a:solidFill>
                  <a:schemeClr val="bg1"/>
                </a:solidFill>
              </a:rPr>
              <a:t>My dad was a pastor</a:t>
            </a: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2743084" y="1650451"/>
            <a:ext cx="171296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i="1" dirty="0">
                <a:solidFill>
                  <a:schemeClr val="bg1"/>
                </a:solidFill>
              </a:rPr>
              <a:t>I built churches, houses and hospitals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140920" y="2665563"/>
            <a:ext cx="1014722" cy="18283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98" dirty="0"/>
          </a:p>
        </p:txBody>
      </p:sp>
      <p:sp>
        <p:nvSpPr>
          <p:cNvPr id="46083" name="TextBox 7"/>
          <p:cNvSpPr txBox="1">
            <a:spLocks noChangeArrowheads="1"/>
          </p:cNvSpPr>
          <p:nvPr/>
        </p:nvSpPr>
        <p:spPr bwMode="auto">
          <a:xfrm>
            <a:off x="61830" y="262177"/>
            <a:ext cx="4509584" cy="80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2100"/>
              </a:lnSpc>
            </a:pPr>
            <a:r>
              <a:rPr lang="en-US" sz="2100" b="1" dirty="0">
                <a:ln>
                  <a:solidFill>
                    <a:srgbClr val="404040"/>
                  </a:solidFill>
                </a:ln>
                <a:solidFill>
                  <a:schemeClr val="tx1"/>
                </a:solidFill>
              </a:rPr>
              <a:t>Many</a:t>
            </a:r>
            <a:r>
              <a:rPr lang="en-US" sz="2000" dirty="0">
                <a:solidFill>
                  <a:schemeClr val="tx1"/>
                </a:solidFill>
              </a:rPr>
              <a:t> will say </a:t>
            </a:r>
            <a:r>
              <a:rPr lang="en-US" sz="2000" spc="-50" dirty="0">
                <a:solidFill>
                  <a:schemeClr val="tx1"/>
                </a:solidFill>
              </a:rPr>
              <a:t>to me in that day, </a:t>
            </a:r>
          </a:p>
          <a:p>
            <a:pPr>
              <a:lnSpc>
                <a:spcPts val="2100"/>
              </a:lnSpc>
            </a:pPr>
            <a:r>
              <a:rPr lang="en-US" sz="2000" spc="-50" dirty="0">
                <a:solidFill>
                  <a:schemeClr val="tx1"/>
                </a:solidFill>
              </a:rPr>
              <a:t>Lord, Lord, have we not </a:t>
            </a:r>
            <a:r>
              <a:rPr lang="en-US" sz="1400" spc="-5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…</a:t>
            </a:r>
            <a:r>
              <a:rPr lang="en-US" sz="2000" spc="-50" dirty="0">
                <a:solidFill>
                  <a:schemeClr val="tx1"/>
                </a:solidFill>
              </a:rPr>
              <a:t> </a:t>
            </a:r>
            <a:r>
              <a:rPr lang="en-US" sz="2000" spc="-90" dirty="0">
                <a:solidFill>
                  <a:schemeClr val="tx1"/>
                </a:solidFill>
              </a:rPr>
              <a:t>in thy name </a:t>
            </a:r>
          </a:p>
          <a:p>
            <a:pPr>
              <a:lnSpc>
                <a:spcPts val="2100"/>
              </a:lnSpc>
            </a:pPr>
            <a:r>
              <a:rPr lang="en-US" sz="2000" spc="-90" dirty="0">
                <a:solidFill>
                  <a:schemeClr val="tx1"/>
                </a:solidFill>
              </a:rPr>
              <a:t>done many wonderful </a:t>
            </a:r>
            <a:r>
              <a:rPr lang="en-US" sz="2000" b="1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2000" dirty="0">
                <a:solidFill>
                  <a:schemeClr val="tx1"/>
                </a:solidFill>
              </a:rPr>
              <a:t>?</a:t>
            </a:r>
            <a:endParaRPr lang="en-US" sz="2000" dirty="0">
              <a:solidFill>
                <a:srgbClr val="FFFF66"/>
              </a:solidFill>
            </a:endParaRPr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BD3C15C4-581A-41A6-A1EA-B56829B627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188" y="2473956"/>
            <a:ext cx="4570824" cy="265107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63992" anchor="ctr" anchorCtr="0"/>
          <a:lstStyle/>
          <a:p>
            <a:pPr algn="ctr" defTabSz="417382">
              <a:tabLst>
                <a:tab pos="287248" algn="l"/>
              </a:tabLst>
            </a:pPr>
            <a:r>
              <a:rPr lang="en-US" sz="1700" spc="-50" dirty="0">
                <a:solidFill>
                  <a:prstClr val="black"/>
                </a:solidFill>
              </a:rPr>
              <a:t>How </a:t>
            </a:r>
            <a:r>
              <a:rPr lang="en-US" sz="1700" b="1" spc="-5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exactly</a:t>
            </a:r>
            <a:r>
              <a:rPr lang="en-US" sz="1700" spc="-50" dirty="0">
                <a:solidFill>
                  <a:prstClr val="black"/>
                </a:solidFill>
              </a:rPr>
              <a:t> will Jesus answer </a:t>
            </a:r>
            <a:r>
              <a:rPr lang="en-US" sz="1700" b="1" spc="-5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every time</a:t>
            </a:r>
            <a:r>
              <a:rPr lang="en-US" sz="1700" spc="-50" dirty="0">
                <a:solidFill>
                  <a:prstClr val="black"/>
                </a:solidFill>
              </a:rPr>
              <a:t>?</a:t>
            </a:r>
          </a:p>
        </p:txBody>
      </p:sp>
      <p:sp>
        <p:nvSpPr>
          <p:cNvPr id="51" name="Rectangle 6">
            <a:extLst>
              <a:ext uri="{FF2B5EF4-FFF2-40B4-BE49-F238E27FC236}">
                <a16:creationId xmlns:a16="http://schemas.microsoft.com/office/drawing/2014/main" id="{A319450D-97E4-4662-A0F9-C713EFB32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8955" y="923889"/>
            <a:ext cx="620363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417382"/>
            <a:r>
              <a:rPr lang="en-US" sz="800" dirty="0">
                <a:solidFill>
                  <a:srgbClr val="5968B0"/>
                </a:solidFill>
              </a:rPr>
              <a:t>Matthew 7:22</a:t>
            </a:r>
          </a:p>
        </p:txBody>
      </p:sp>
    </p:spTree>
    <p:extLst>
      <p:ext uri="{BB962C8B-B14F-4D97-AF65-F5344CB8AC3E}">
        <p14:creationId xmlns:p14="http://schemas.microsoft.com/office/powerpoint/2010/main" val="9459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0" y="249699"/>
            <a:ext cx="4567866" cy="6434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rtlCol="0" anchor="ctr"/>
          <a:lstStyle/>
          <a:p>
            <a:pPr algn="ctr"/>
            <a:endParaRPr lang="en-US" sz="3998" dirty="0">
              <a:solidFill>
                <a:srgbClr val="FFFFFF"/>
              </a:solidFill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3803965" y="347817"/>
            <a:ext cx="73738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>
            <a:defPPr>
              <a:defRPr lang="en-US"/>
            </a:defPPr>
            <a:lvl1pPr>
              <a:defRPr sz="7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z="800" dirty="0">
                <a:solidFill>
                  <a:srgbClr val="5968B0"/>
                </a:solidFill>
              </a:rPr>
              <a:t>+Matthew 25:41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01" y="262799"/>
            <a:ext cx="4554711" cy="564257"/>
          </a:xfrm>
          <a:prstGeom prst="rect">
            <a:avLst/>
          </a:prstGeom>
          <a:noFill/>
        </p:spPr>
        <p:txBody>
          <a:bodyPr wrap="square" lIns="36566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1800" spc="-20" dirty="0">
                <a:solidFill>
                  <a:srgbClr val="FFFFFF"/>
                </a:solidFill>
              </a:rPr>
              <a:t>I never knew you:</a:t>
            </a:r>
            <a:r>
              <a:rPr lang="en-US" sz="1800" spc="-20" dirty="0">
                <a:solidFill>
                  <a:schemeClr val="tx1"/>
                </a:solidFill>
              </a:rPr>
              <a:t> depart from me,</a:t>
            </a:r>
            <a:r>
              <a:rPr lang="en-US" sz="1800" spc="-20" dirty="0">
                <a:solidFill>
                  <a:srgbClr val="FFFF66"/>
                </a:solidFill>
              </a:rPr>
              <a:t> </a:t>
            </a:r>
          </a:p>
          <a:p>
            <a:pPr>
              <a:lnSpc>
                <a:spcPts val="2200"/>
              </a:lnSpc>
            </a:pPr>
            <a:r>
              <a:rPr lang="en-US" sz="1600" b="1" spc="-2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ye that </a:t>
            </a:r>
            <a:r>
              <a:rPr lang="en-US" sz="2400" b="1" spc="-2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en-US" sz="2100" spc="-20" dirty="0">
                <a:ln w="19050">
                  <a:solidFill>
                    <a:srgbClr val="C0260C"/>
                  </a:solidFill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Cooper Black" panose="0208090404030B020404" pitchFamily="18" charset="0"/>
              </a:rPr>
              <a:t> </a:t>
            </a:r>
            <a:r>
              <a:rPr lang="en-US" sz="2400" b="1" spc="-2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iniquity</a:t>
            </a:r>
            <a:r>
              <a:rPr lang="en-US" sz="1000" spc="-2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…</a:t>
            </a:r>
            <a:r>
              <a:rPr lang="en-US" sz="1800" spc="-40" dirty="0">
                <a:solidFill>
                  <a:schemeClr val="tx1"/>
                </a:solidFill>
              </a:rPr>
              <a:t>into everlasting fire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3F0268-3C54-42BE-8945-FE7385B9234F}"/>
              </a:ext>
            </a:extLst>
          </p:cNvPr>
          <p:cNvSpPr txBox="1"/>
          <p:nvPr/>
        </p:nvSpPr>
        <p:spPr>
          <a:xfrm>
            <a:off x="589" y="356"/>
            <a:ext cx="4570824" cy="243369"/>
          </a:xfrm>
          <a:prstGeom prst="rect">
            <a:avLst/>
          </a:prstGeom>
          <a:solidFill>
            <a:srgbClr val="5968B0"/>
          </a:solidFill>
        </p:spPr>
        <p:txBody>
          <a:bodyPr wrap="square" lIns="18283" tIns="0" rIns="18283" bIns="27426" rtlCol="0" anchor="t" anchorCtr="0">
            <a:noAutofit/>
          </a:bodyPr>
          <a:lstStyle/>
          <a:p>
            <a:pPr>
              <a:lnSpc>
                <a:spcPts val="2000"/>
              </a:lnSpc>
            </a:pPr>
            <a:r>
              <a:rPr lang="en-US" sz="1650" spc="-70" dirty="0"/>
              <a:t> Jesus will answer:</a:t>
            </a:r>
            <a:endParaRPr lang="en-US" sz="1650" b="1" spc="-200" dirty="0"/>
          </a:p>
        </p:txBody>
      </p:sp>
      <p:sp>
        <p:nvSpPr>
          <p:cNvPr id="26" name="Rectangle 6">
            <a:extLst>
              <a:ext uri="{FF2B5EF4-FFF2-40B4-BE49-F238E27FC236}">
                <a16:creationId xmlns:a16="http://schemas.microsoft.com/office/drawing/2014/main" id="{8415E078-604E-4A41-876A-4BA8E11A6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2734" y="281839"/>
            <a:ext cx="620363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417382"/>
            <a:r>
              <a:rPr lang="en-US" sz="800" dirty="0">
                <a:solidFill>
                  <a:srgbClr val="5968B0"/>
                </a:solidFill>
              </a:rPr>
              <a:t>Matthew 7:23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56E68D8-99E1-8A00-2A21-2BAAD41A2B4A}"/>
              </a:ext>
            </a:extLst>
          </p:cNvPr>
          <p:cNvSpPr txBox="1"/>
          <p:nvPr/>
        </p:nvSpPr>
        <p:spPr>
          <a:xfrm>
            <a:off x="13745" y="1447782"/>
            <a:ext cx="4554711" cy="228542"/>
          </a:xfrm>
          <a:prstGeom prst="rect">
            <a:avLst/>
          </a:prstGeom>
          <a:noFill/>
        </p:spPr>
        <p:txBody>
          <a:bodyPr wrap="square" lIns="18283" tIns="0" rIns="0" bIns="0" rtlCol="0" anchor="t" anchorCtr="0">
            <a:noAutofit/>
          </a:bodyPr>
          <a:lstStyle/>
          <a:p>
            <a:pPr algn="ctr">
              <a:lnSpc>
                <a:spcPts val="2000"/>
              </a:lnSpc>
            </a:pPr>
            <a:r>
              <a:rPr lang="en-US" sz="1900" b="1" spc="-50" dirty="0">
                <a:ln w="1270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Every</a:t>
            </a:r>
            <a:r>
              <a:rPr lang="en-US" sz="1900" b="1" spc="-5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1900" b="1" spc="-2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en-US" sz="1900" b="1" spc="-5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1900" b="1" spc="-50" dirty="0">
                <a:ln w="1270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that they’ve ever done is:</a:t>
            </a:r>
            <a:endParaRPr lang="en-US" sz="1900" spc="-50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3B5CDA-5350-C3AE-AE66-B88E9D0F525F}"/>
              </a:ext>
            </a:extLst>
          </p:cNvPr>
          <p:cNvSpPr txBox="1"/>
          <p:nvPr/>
        </p:nvSpPr>
        <p:spPr>
          <a:xfrm>
            <a:off x="589" y="890915"/>
            <a:ext cx="4570824" cy="262046"/>
          </a:xfrm>
          <a:prstGeom prst="rect">
            <a:avLst/>
          </a:prstGeom>
          <a:solidFill>
            <a:srgbClr val="5968B0"/>
          </a:solidFill>
        </p:spPr>
        <p:txBody>
          <a:bodyPr wrap="square" lIns="18283" tIns="0" rIns="18283" bIns="18283" rtlCol="0" anchor="b" anchorCtr="0">
            <a:noAutofit/>
          </a:bodyPr>
          <a:lstStyle/>
          <a:p>
            <a:pPr algn="ctr">
              <a:lnSpc>
                <a:spcPts val="2000"/>
              </a:lnSpc>
            </a:pPr>
            <a:r>
              <a:rPr lang="en-US" sz="1650" spc="-70" dirty="0"/>
              <a:t> He says that they “</a:t>
            </a:r>
            <a:r>
              <a:rPr lang="en-US" sz="1650" b="1" spc="-70" dirty="0">
                <a:ln w="9525">
                  <a:solidFill>
                    <a:srgbClr val="C3260C"/>
                  </a:solidFill>
                </a:ln>
                <a:solidFill>
                  <a:schemeClr val="tx1"/>
                </a:solidFill>
                <a:effectLst>
                  <a:glow rad="50800">
                    <a:srgbClr val="C3260C"/>
                  </a:glow>
                </a:effectLst>
                <a:latin typeface="+mj-lt"/>
              </a:rPr>
              <a:t>work iniquity</a:t>
            </a:r>
            <a:r>
              <a:rPr lang="en-US" sz="1650" spc="-70" dirty="0"/>
              <a:t>”. Why? Because…</a:t>
            </a:r>
            <a:endParaRPr lang="en-US" sz="1650" b="1" spc="-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620FA7-AA28-70BC-787E-F9FBC2429D34}"/>
              </a:ext>
            </a:extLst>
          </p:cNvPr>
          <p:cNvSpPr txBox="1"/>
          <p:nvPr/>
        </p:nvSpPr>
        <p:spPr>
          <a:xfrm>
            <a:off x="1067114" y="2069722"/>
            <a:ext cx="1523609" cy="228542"/>
          </a:xfrm>
          <a:prstGeom prst="rect">
            <a:avLst/>
          </a:prstGeom>
          <a:noFill/>
        </p:spPr>
        <p:txBody>
          <a:bodyPr wrap="square" lIns="18283" tIns="0" rIns="0" bIns="0" rtlCol="0" anchor="t" anchorCtr="0">
            <a:noAutofit/>
          </a:bodyPr>
          <a:lstStyle/>
          <a:p>
            <a:pPr algn="ctr">
              <a:lnSpc>
                <a:spcPts val="2000"/>
              </a:lnSpc>
            </a:pPr>
            <a:r>
              <a:rPr lang="en-US" sz="2000" b="1" spc="-2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iniquity...</a:t>
            </a:r>
            <a:endParaRPr lang="en-US" sz="2000" spc="-5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B5732C9-4656-962F-07DB-AD3358A5E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362" y="2050647"/>
            <a:ext cx="1142706" cy="266692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36566" anchor="ctr"/>
          <a:lstStyle/>
          <a:p>
            <a:pPr algn="ctr" defTabSz="914114">
              <a:defRPr/>
            </a:pPr>
            <a:r>
              <a:rPr lang="en-US" sz="3998" b="1" dirty="0">
                <a:solidFill>
                  <a:schemeClr val="tx1"/>
                </a:solidFill>
                <a:effectLst>
                  <a:glow rad="50800">
                    <a:srgbClr val="C3260C"/>
                  </a:glow>
                </a:effectLst>
                <a:latin typeface="Viner Hand ITC" panose="03070502030502020203" pitchFamily="66" charset="0"/>
              </a:rPr>
              <a:t>sin!</a:t>
            </a:r>
            <a:endParaRPr lang="en-US" sz="3198" b="1" dirty="0">
              <a:solidFill>
                <a:schemeClr val="tx1"/>
              </a:solidFill>
              <a:effectLst>
                <a:glow rad="50800">
                  <a:srgbClr val="C3260C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551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15C0FF28-9692-30C7-56FD-2772DDAE0202}"/>
              </a:ext>
            </a:extLst>
          </p:cNvPr>
          <p:cNvSpPr txBox="1"/>
          <p:nvPr/>
        </p:nvSpPr>
        <p:spPr>
          <a:xfrm>
            <a:off x="589" y="979502"/>
            <a:ext cx="4570824" cy="256480"/>
          </a:xfrm>
          <a:prstGeom prst="rect">
            <a:avLst/>
          </a:prstGeom>
          <a:solidFill>
            <a:srgbClr val="5968B0"/>
          </a:solidFill>
        </p:spPr>
        <p:txBody>
          <a:bodyPr wrap="square" lIns="0" tIns="0" rIns="0" bIns="0" rtlCol="0" anchor="b" anchorCtr="0">
            <a:spAutoFit/>
          </a:bodyPr>
          <a:lstStyle/>
          <a:p>
            <a:pPr algn="ctr">
              <a:lnSpc>
                <a:spcPts val="2000"/>
              </a:lnSpc>
            </a:pPr>
            <a:endParaRPr lang="en-US" sz="1700" spc="-200" dirty="0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E194E906-2796-35C6-5945-C4BF86782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" y="353"/>
            <a:ext cx="4570824" cy="950732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wrap="square" lIns="27426" tIns="45709" rIns="9142" bIns="109700">
            <a:noAutofit/>
          </a:bodyPr>
          <a:lstStyle/>
          <a:p>
            <a:pPr>
              <a:lnSpc>
                <a:spcPts val="1900"/>
              </a:lnSpc>
              <a:defRPr/>
            </a:pPr>
            <a:r>
              <a:rPr lang="en-US" sz="1450" dirty="0">
                <a:solidFill>
                  <a:srgbClr val="5968B0"/>
                </a:solidFill>
              </a:rPr>
              <a:t>The Bible says: </a:t>
            </a:r>
            <a:r>
              <a:rPr lang="en-US" sz="1700" dirty="0">
                <a:solidFill>
                  <a:schemeClr val="tx1"/>
                </a:solidFill>
              </a:rPr>
              <a:t>their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700" b="1" spc="-2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700" dirty="0">
                <a:solidFill>
                  <a:schemeClr val="tx1"/>
                </a:solidFill>
              </a:rPr>
              <a:t>are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700" b="1" spc="-2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 of iniquity</a:t>
            </a:r>
            <a:endParaRPr lang="en-US" sz="1700" dirty="0">
              <a:solidFill>
                <a:schemeClr val="tx1"/>
              </a:solidFill>
            </a:endParaRPr>
          </a:p>
          <a:p>
            <a:pPr algn="ctr">
              <a:lnSpc>
                <a:spcPts val="1900"/>
              </a:lnSpc>
              <a:defRPr/>
            </a:pPr>
            <a:r>
              <a:rPr lang="en-US" sz="1700" dirty="0">
                <a:solidFill>
                  <a:schemeClr val="tx1"/>
                </a:solidFill>
              </a:rPr>
              <a:t>... all </a:t>
            </a:r>
            <a:r>
              <a:rPr lang="en-US" sz="1700" b="1" spc="-2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our righteousnesses</a:t>
            </a:r>
            <a:r>
              <a:rPr lang="en-US" sz="1700" dirty="0">
                <a:solidFill>
                  <a:schemeClr val="tx1"/>
                </a:solidFill>
              </a:rPr>
              <a:t> are as filthy rags, </a:t>
            </a:r>
          </a:p>
          <a:p>
            <a:pPr algn="ctr" defTabSz="914114">
              <a:lnSpc>
                <a:spcPts val="1900"/>
              </a:lnSpc>
              <a:defRPr/>
            </a:pPr>
            <a:r>
              <a:rPr lang="en-US" sz="1700" dirty="0">
                <a:solidFill>
                  <a:schemeClr val="tx1"/>
                </a:solidFill>
              </a:rPr>
              <a:t>... there is none that doeth good, no, not one.</a:t>
            </a:r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93B806D1-1E89-3726-369B-CD1C98F9A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58" y="792208"/>
            <a:ext cx="2513954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417382"/>
            <a:r>
              <a:rPr lang="en-US" sz="800" dirty="0">
                <a:solidFill>
                  <a:srgbClr val="5968B0"/>
                </a:solidFill>
              </a:rPr>
              <a:t>Isaiah 59:6, Isaiah 64:6, Psalms 53:3, Romans 3:12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1CBF94-582F-58C4-3F32-2533FE3448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15" b="94278" l="10794" r="100000">
                        <a14:backgroundMark x1="30476" y1="17984" x2="30476" y2="179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76558" y="1285681"/>
            <a:ext cx="1218886" cy="14251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C93634-F6D2-5A2B-74DD-43EBF4DDFF84}"/>
              </a:ext>
            </a:extLst>
          </p:cNvPr>
          <p:cNvSpPr txBox="1"/>
          <p:nvPr/>
        </p:nvSpPr>
        <p:spPr>
          <a:xfrm>
            <a:off x="589" y="1001265"/>
            <a:ext cx="4570824" cy="26930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700" spc="-70" dirty="0"/>
              <a:t> </a:t>
            </a:r>
            <a:r>
              <a:rPr lang="en-US" sz="1700" b="1" u="sng" spc="-7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All</a:t>
            </a:r>
            <a:r>
              <a:rPr lang="en-US" sz="1700" spc="-70" dirty="0"/>
              <a:t> your </a:t>
            </a:r>
            <a:r>
              <a:rPr lang="en-US" sz="1700" b="1" spc="-2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1700" spc="-70" dirty="0"/>
              <a:t>, not just your </a:t>
            </a:r>
            <a:r>
              <a:rPr lang="en-US" sz="2000" b="1" spc="-20" dirty="0">
                <a:ln w="19050">
                  <a:noFill/>
                </a:ln>
                <a:solidFill>
                  <a:schemeClr val="tx1"/>
                </a:solidFill>
                <a:effectLst>
                  <a:glow rad="635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sins</a:t>
            </a:r>
            <a:r>
              <a:rPr lang="en-US" sz="1700" spc="-70" dirty="0"/>
              <a:t>, are filthy to God.</a:t>
            </a:r>
            <a:endParaRPr lang="en-US" sz="1700" spc="-200" dirty="0"/>
          </a:p>
        </p:txBody>
      </p:sp>
    </p:spTree>
    <p:extLst>
      <p:ext uri="{BB962C8B-B14F-4D97-AF65-F5344CB8AC3E}">
        <p14:creationId xmlns:p14="http://schemas.microsoft.com/office/powerpoint/2010/main" val="328852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1A3F90-3015-40E2-922C-89AEC4D77A31}"/>
              </a:ext>
            </a:extLst>
          </p:cNvPr>
          <p:cNvSpPr txBox="1"/>
          <p:nvPr/>
        </p:nvSpPr>
        <p:spPr>
          <a:xfrm>
            <a:off x="2804095" y="1351532"/>
            <a:ext cx="1521793" cy="228542"/>
          </a:xfrm>
          <a:prstGeom prst="rect">
            <a:avLst/>
          </a:prstGeom>
          <a:noFill/>
        </p:spPr>
        <p:txBody>
          <a:bodyPr wrap="square" lIns="18283" tIns="0" rIns="0" bIns="0" rtlCol="0" anchor="t" anchorCtr="0">
            <a:noAutofit/>
          </a:bodyPr>
          <a:lstStyle/>
          <a:p>
            <a:pPr defTabSz="914114">
              <a:lnSpc>
                <a:spcPts val="2000"/>
              </a:lnSpc>
              <a:defRPr/>
            </a:pPr>
            <a:r>
              <a:rPr lang="en-US" sz="2999" b="1" spc="-50" dirty="0">
                <a:ln w="1905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635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Be</a:t>
            </a:r>
            <a:r>
              <a:rPr lang="en-US" sz="2000" b="1" spc="-50" dirty="0">
                <a:ln w="1905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635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  </a:t>
            </a:r>
            <a:r>
              <a:rPr lang="en-US" sz="2999" b="1" spc="-50" dirty="0">
                <a:ln w="1905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635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Bad</a:t>
            </a:r>
            <a:endParaRPr lang="en-US" sz="2699" spc="-70" dirty="0">
              <a:ln w="19050">
                <a:solidFill>
                  <a:srgbClr val="C3260C"/>
                </a:solidFill>
              </a:ln>
              <a:solidFill>
                <a:srgbClr val="000000"/>
              </a:solidFill>
              <a:effectLst>
                <a:glow rad="63500">
                  <a:srgbClr val="C3260C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30" name="Rectangle 2">
            <a:extLst>
              <a:ext uri="{FF2B5EF4-FFF2-40B4-BE49-F238E27FC236}">
                <a16:creationId xmlns:a16="http://schemas.microsoft.com/office/drawing/2014/main" id="{F44FB0C0-0954-5593-2548-33CC4803A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" y="2244197"/>
            <a:ext cx="4570824" cy="494502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91417" tIns="27426" rIns="18283" bIns="27426" anchor="ctr" anchorCtr="0">
            <a:noAutofit/>
          </a:bodyPr>
          <a:lstStyle/>
          <a:p>
            <a:pPr defTabSz="417382">
              <a:lnSpc>
                <a:spcPts val="1800"/>
              </a:lnSpc>
              <a:defRPr/>
            </a:pPr>
            <a:endParaRPr lang="en-US" sz="1100" spc="-2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Rectangle 6">
            <a:extLst>
              <a:ext uri="{FF2B5EF4-FFF2-40B4-BE49-F238E27FC236}">
                <a16:creationId xmlns:a16="http://schemas.microsoft.com/office/drawing/2014/main" id="{2408FD9D-0C8E-2D66-3EF0-8B009966E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820" y="2265378"/>
            <a:ext cx="56906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417382"/>
            <a:r>
              <a:rPr lang="en-US" sz="700" dirty="0">
                <a:solidFill>
                  <a:srgbClr val="5968B0"/>
                </a:solidFill>
              </a:rPr>
              <a:t>Jeremiah 48:7</a:t>
            </a:r>
          </a:p>
          <a:p>
            <a:pPr algn="r" defTabSz="417382"/>
            <a:r>
              <a:rPr lang="en-US" sz="700" dirty="0">
                <a:solidFill>
                  <a:srgbClr val="5968B0"/>
                </a:solidFill>
              </a:rPr>
              <a:t>Luke 12:5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925F9EE-FB8D-87B1-492E-ADCDF95ADB9B}"/>
              </a:ext>
            </a:extLst>
          </p:cNvPr>
          <p:cNvSpPr/>
          <p:nvPr/>
        </p:nvSpPr>
        <p:spPr>
          <a:xfrm>
            <a:off x="1138566" y="2450585"/>
            <a:ext cx="2157429" cy="27426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14">
              <a:defRPr/>
            </a:pPr>
            <a:endParaRPr lang="en-US" sz="198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" name="Rectangle 2">
            <a:extLst>
              <a:ext uri="{FF2B5EF4-FFF2-40B4-BE49-F238E27FC236}">
                <a16:creationId xmlns:a16="http://schemas.microsoft.com/office/drawing/2014/main" id="{121B7277-F09A-BBA2-B21B-BCF4F6FF0F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7964" y="2232468"/>
            <a:ext cx="4570824" cy="49450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91417" tIns="27426" rIns="18283" bIns="27426" anchor="ctr" anchorCtr="0">
            <a:noAutofit/>
          </a:bodyPr>
          <a:lstStyle/>
          <a:p>
            <a:pPr defTabSz="417382">
              <a:lnSpc>
                <a:spcPts val="2000"/>
              </a:lnSpc>
              <a:defRPr/>
            </a:pPr>
            <a:r>
              <a:rPr lang="en-US" sz="1800" spc="-20" dirty="0">
                <a:solidFill>
                  <a:srgbClr val="FFFFFF"/>
                </a:solidFill>
              </a:rPr>
              <a:t>  thou hast </a:t>
            </a:r>
            <a:r>
              <a:rPr lang="en-US" sz="1800" b="1" spc="-2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trusted in thy </a:t>
            </a:r>
            <a:r>
              <a:rPr lang="en-US" sz="1800" b="1" spc="20" dirty="0">
                <a:ln w="19050">
                  <a:noFill/>
                </a:ln>
                <a:solidFill>
                  <a:srgbClr val="FFFFFF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1050" spc="-2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 </a:t>
            </a:r>
            <a:r>
              <a:rPr lang="en-US" sz="1050" spc="-2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...</a:t>
            </a:r>
            <a:r>
              <a:rPr lang="en-US" sz="1800" spc="-20" dirty="0">
                <a:solidFill>
                  <a:srgbClr val="FFFFFF"/>
                </a:solidFill>
              </a:rPr>
              <a:t> </a:t>
            </a:r>
          </a:p>
          <a:p>
            <a:pPr defTabSz="417382">
              <a:lnSpc>
                <a:spcPts val="2000"/>
              </a:lnSpc>
            </a:pPr>
            <a:r>
              <a:rPr lang="en-US" sz="1800" spc="-20" dirty="0">
                <a:solidFill>
                  <a:srgbClr val="FFFFFF"/>
                </a:solidFill>
              </a:rPr>
              <a:t>  thou shalt also be taken </a:t>
            </a:r>
            <a:r>
              <a:rPr lang="en-US" sz="1500" dirty="0">
                <a:solidFill>
                  <a:srgbClr val="5968B0"/>
                </a:solidFill>
                <a:latin typeface="+mn-lt"/>
              </a:rPr>
              <a:t>[and] </a:t>
            </a:r>
            <a:r>
              <a:rPr lang="en-US" sz="1800" spc="-20" dirty="0">
                <a:solidFill>
                  <a:srgbClr val="FFFFFF"/>
                </a:solidFill>
              </a:rPr>
              <a:t>cast into hell</a:t>
            </a:r>
            <a:r>
              <a:rPr lang="en-US" sz="1100" spc="-2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A5595E-23C3-40ED-AAD4-63B7087DC024}"/>
              </a:ext>
            </a:extLst>
          </p:cNvPr>
          <p:cNvSpPr txBox="1"/>
          <p:nvPr/>
        </p:nvSpPr>
        <p:spPr>
          <a:xfrm>
            <a:off x="589" y="1954351"/>
            <a:ext cx="4570824" cy="283326"/>
          </a:xfrm>
          <a:prstGeom prst="rect">
            <a:avLst/>
          </a:prstGeom>
          <a:solidFill>
            <a:srgbClr val="5968B0"/>
          </a:solidFill>
        </p:spPr>
        <p:txBody>
          <a:bodyPr wrap="square" lIns="0" tIns="0" rIns="9142" bIns="27426" rtlCol="0" anchor="ctr" anchorCtr="0">
            <a:noAutofit/>
          </a:bodyPr>
          <a:lstStyle/>
          <a:p>
            <a:pPr algn="ctr" defTabSz="914114">
              <a:lnSpc>
                <a:spcPts val="2000"/>
              </a:lnSpc>
              <a:defRPr/>
            </a:pPr>
            <a:r>
              <a:rPr lang="en-US" sz="1700" spc="-60" dirty="0">
                <a:solidFill>
                  <a:srgbClr val="000000"/>
                </a:solidFill>
              </a:rPr>
              <a:t>That  </a:t>
            </a:r>
            <a:r>
              <a:rPr lang="en-US" sz="1100" spc="-60" dirty="0">
                <a:solidFill>
                  <a:srgbClr val="000000"/>
                </a:solidFill>
              </a:rPr>
              <a:t> </a:t>
            </a:r>
            <a:r>
              <a:rPr lang="en-US" sz="1700" spc="-60" dirty="0">
                <a:solidFill>
                  <a:srgbClr val="000000"/>
                </a:solidFill>
              </a:rPr>
              <a:t>        keeps people out of Heaven. So, if...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84B4CF2-D4D7-F5D3-0738-8F86DC2CE369}"/>
              </a:ext>
            </a:extLst>
          </p:cNvPr>
          <p:cNvSpPr txBox="1"/>
          <p:nvPr/>
        </p:nvSpPr>
        <p:spPr>
          <a:xfrm>
            <a:off x="647114" y="1493111"/>
            <a:ext cx="2294122" cy="553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114">
              <a:defRPr/>
            </a:pPr>
            <a:r>
              <a:rPr lang="en-US" sz="2999" b="1" spc="120" dirty="0">
                <a:ln>
                  <a:solidFill>
                    <a:srgbClr val="FFFFFF"/>
                  </a:solidFill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ooper Black" panose="0208090404030B020404" pitchFamily="18" charset="0"/>
              </a:rPr>
              <a:t>HEAVEN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E5669B3-2A36-EC28-4B04-B64000725B4A}"/>
              </a:ext>
            </a:extLst>
          </p:cNvPr>
          <p:cNvSpPr txBox="1"/>
          <p:nvPr/>
        </p:nvSpPr>
        <p:spPr>
          <a:xfrm>
            <a:off x="3352526" y="1489350"/>
            <a:ext cx="1312539" cy="553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114">
              <a:defRPr/>
            </a:pPr>
            <a:r>
              <a:rPr lang="en-US" sz="2999" b="1" spc="130" dirty="0">
                <a:ln>
                  <a:solidFill>
                    <a:srgbClr val="FF0000"/>
                  </a:solidFill>
                </a:ln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Cooper Black" panose="0208090404030B020404" pitchFamily="18" charset="0"/>
              </a:rPr>
              <a:t>HELL</a:t>
            </a: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4F04456A-2211-1D21-6F0A-F7B06B2927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311" b="90885" l="17932" r="81013">
                        <a14:foregroundMark x1="35443" y1="12869" x2="35443" y2="12869"/>
                        <a14:foregroundMark x1="29114" y1="8847" x2="29114" y2="8847"/>
                        <a14:foregroundMark x1="19831" y1="44772" x2="19831" y2="44772"/>
                        <a14:foregroundMark x1="50844" y1="90885" x2="50844" y2="90885"/>
                        <a14:foregroundMark x1="80169" y1="84718" x2="80169" y2="84718"/>
                        <a14:foregroundMark x1="81013" y1="76139" x2="81013" y2="76139"/>
                        <a14:foregroundMark x1="17932" y1="54155" x2="17932" y2="54155"/>
                      </a14:backgroundRemoval>
                    </a14:imgEffect>
                  </a14:imgLayer>
                </a14:imgProps>
              </a:ext>
            </a:extLst>
          </a:blip>
          <a:srcRect l="14075" t="5282" r="14219" b="4531"/>
          <a:stretch/>
        </p:blipFill>
        <p:spPr>
          <a:xfrm>
            <a:off x="1979707" y="992474"/>
            <a:ext cx="504469" cy="499295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C718AFEE-A6C0-59E8-D15B-6EAEB70D8BBD}"/>
              </a:ext>
            </a:extLst>
          </p:cNvPr>
          <p:cNvSpPr txBox="1"/>
          <p:nvPr/>
        </p:nvSpPr>
        <p:spPr>
          <a:xfrm>
            <a:off x="104513" y="918545"/>
            <a:ext cx="2139146" cy="228542"/>
          </a:xfrm>
          <a:prstGeom prst="rect">
            <a:avLst/>
          </a:prstGeom>
          <a:noFill/>
        </p:spPr>
        <p:txBody>
          <a:bodyPr wrap="square" lIns="18283" tIns="0" rIns="0" bIns="0" rtlCol="0" anchor="t" anchorCtr="0">
            <a:noAutofit/>
          </a:bodyPr>
          <a:lstStyle/>
          <a:p>
            <a:pPr defTabSz="914114">
              <a:lnSpc>
                <a:spcPts val="2000"/>
              </a:lnSpc>
              <a:defRPr/>
            </a:pPr>
            <a:r>
              <a:rPr lang="en-US" sz="1600" b="1" spc="-5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They believed…</a:t>
            </a:r>
            <a:endParaRPr lang="en-US" sz="1400" spc="-70" dirty="0">
              <a:solidFill>
                <a:srgbClr val="000000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05BA5BC-CC93-08D5-90D4-AF030E59E6C3}"/>
              </a:ext>
            </a:extLst>
          </p:cNvPr>
          <p:cNvSpPr/>
          <p:nvPr/>
        </p:nvSpPr>
        <p:spPr>
          <a:xfrm>
            <a:off x="2063552" y="834201"/>
            <a:ext cx="2175712" cy="18283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14">
              <a:defRPr/>
            </a:pPr>
            <a:endParaRPr lang="en-US" sz="198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56E68D8-99E1-8A00-2A21-2BAAD41A2B4A}"/>
              </a:ext>
            </a:extLst>
          </p:cNvPr>
          <p:cNvSpPr txBox="1"/>
          <p:nvPr/>
        </p:nvSpPr>
        <p:spPr>
          <a:xfrm>
            <a:off x="84168" y="608782"/>
            <a:ext cx="4295548" cy="228542"/>
          </a:xfrm>
          <a:prstGeom prst="rect">
            <a:avLst/>
          </a:prstGeom>
          <a:noFill/>
        </p:spPr>
        <p:txBody>
          <a:bodyPr wrap="square" lIns="18283" tIns="0" rIns="0" bIns="0" rtlCol="0" anchor="t" anchorCtr="0">
            <a:noAutofit/>
          </a:bodyPr>
          <a:lstStyle/>
          <a:p>
            <a:pPr defTabSz="914114">
              <a:lnSpc>
                <a:spcPts val="2000"/>
              </a:lnSpc>
              <a:defRPr/>
            </a:pPr>
            <a:r>
              <a:rPr lang="en-US" sz="1690" b="1" spc="-5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They never stopped trusting in their </a:t>
            </a:r>
            <a:r>
              <a:rPr lang="en-US" sz="1690" b="1" spc="-20" dirty="0">
                <a:ln w="19050">
                  <a:noFill/>
                </a:ln>
                <a:solidFill>
                  <a:srgbClr val="FFFFFF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1690" b="1" spc="-5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!</a:t>
            </a:r>
            <a:endParaRPr lang="en-US" sz="1690" spc="-50" dirty="0">
              <a:solidFill>
                <a:srgbClr val="0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1C6E89E-2BA7-721B-CC63-43C46F6D4D66}"/>
              </a:ext>
            </a:extLst>
          </p:cNvPr>
          <p:cNvSpPr txBox="1"/>
          <p:nvPr/>
        </p:nvSpPr>
        <p:spPr>
          <a:xfrm>
            <a:off x="589" y="354"/>
            <a:ext cx="4570824" cy="266498"/>
          </a:xfrm>
          <a:prstGeom prst="rect">
            <a:avLst/>
          </a:prstGeom>
          <a:solidFill>
            <a:srgbClr val="5968B0"/>
          </a:solidFill>
        </p:spPr>
        <p:txBody>
          <a:bodyPr wrap="square" lIns="18283" tIns="18283" rIns="18283" bIns="36566" rtlCol="0" anchor="ctr" anchorCtr="0">
            <a:noAutofit/>
          </a:bodyPr>
          <a:lstStyle/>
          <a:p>
            <a:pPr algn="ctr">
              <a:lnSpc>
                <a:spcPts val="2000"/>
              </a:lnSpc>
            </a:pPr>
            <a:r>
              <a:rPr lang="en-US" sz="1500" spc="-70" dirty="0"/>
              <a:t>They believed in God. But they also thought they had to do:</a:t>
            </a:r>
            <a:endParaRPr lang="en-US" sz="1500" b="1" spc="-2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B9C635F-6479-480B-47FD-82799C2ACB53}"/>
              </a:ext>
            </a:extLst>
          </p:cNvPr>
          <p:cNvSpPr/>
          <p:nvPr/>
        </p:nvSpPr>
        <p:spPr>
          <a:xfrm>
            <a:off x="590" y="268644"/>
            <a:ext cx="4567866" cy="3172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0" bIns="36566" rtlCol="0" anchor="ctr"/>
          <a:lstStyle/>
          <a:p>
            <a:pPr algn="ctr"/>
            <a:r>
              <a:rPr lang="en-US" sz="2000" dirty="0">
                <a:solidFill>
                  <a:srgbClr val="FFFFFF"/>
                </a:solidFill>
              </a:rPr>
              <a:t>... many wonderful </a:t>
            </a:r>
            <a:r>
              <a:rPr lang="en-US" sz="2000" b="1" spc="-2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20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3469E31B-7C53-FCDA-5765-24A9A6F0E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9579" y="449140"/>
            <a:ext cx="540212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417382"/>
            <a:r>
              <a:rPr lang="en-US" sz="700" dirty="0">
                <a:solidFill>
                  <a:srgbClr val="5968B0"/>
                </a:solidFill>
              </a:rPr>
              <a:t>Matthew 7:22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C842EB-687D-413E-A770-6BCD26096768}"/>
              </a:ext>
            </a:extLst>
          </p:cNvPr>
          <p:cNvSpPr txBox="1"/>
          <p:nvPr/>
        </p:nvSpPr>
        <p:spPr>
          <a:xfrm>
            <a:off x="612187" y="1880815"/>
            <a:ext cx="6910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0">
                <a:ln w="38100">
                  <a:solidFill>
                    <a:schemeClr val="bg1"/>
                  </a:solidFill>
                </a:ln>
                <a:solidFill>
                  <a:srgbClr val="FFFF66"/>
                </a:solidFill>
                <a:latin typeface="Franklin Gothic Heavy" panose="020B0903020102020204" pitchFamily="34" charset="0"/>
              </a:defRPr>
            </a:lvl1pPr>
          </a:lstStyle>
          <a:p>
            <a:pPr defTabSz="914114">
              <a:defRPr/>
            </a:pPr>
            <a:r>
              <a:rPr lang="en-US" sz="2200" b="1" spc="100" dirty="0">
                <a:ln w="12700">
                  <a:solidFill>
                    <a:srgbClr val="000000"/>
                  </a:solidFill>
                </a:ln>
                <a:latin typeface="Cooper Black" panose="0208090404030B020404" pitchFamily="18" charset="0"/>
              </a:rPr>
              <a:t>Lie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6FA649-E4F5-84EC-3F62-4C51A9161429}"/>
              </a:ext>
            </a:extLst>
          </p:cNvPr>
          <p:cNvSpPr txBox="1"/>
          <p:nvPr/>
        </p:nvSpPr>
        <p:spPr>
          <a:xfrm>
            <a:off x="88241" y="1349883"/>
            <a:ext cx="1521793" cy="228542"/>
          </a:xfrm>
          <a:prstGeom prst="rect">
            <a:avLst/>
          </a:prstGeom>
          <a:noFill/>
        </p:spPr>
        <p:txBody>
          <a:bodyPr wrap="square" lIns="18283" tIns="0" rIns="0" bIns="0" rtlCol="0" anchor="t" anchorCtr="0">
            <a:noAutofit/>
          </a:bodyPr>
          <a:lstStyle/>
          <a:p>
            <a:pPr defTabSz="914114">
              <a:lnSpc>
                <a:spcPts val="2000"/>
              </a:lnSpc>
              <a:defRPr/>
            </a:pPr>
            <a:r>
              <a:rPr lang="en-US" sz="2999" b="1" spc="-5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Be</a:t>
            </a:r>
            <a:r>
              <a:rPr lang="en-US" sz="2000" b="1" spc="-5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  </a:t>
            </a:r>
            <a:r>
              <a:rPr lang="en-US" sz="2999" b="1" spc="-5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Good</a:t>
            </a:r>
            <a:endParaRPr lang="en-US" sz="2699" spc="-70" dirty="0">
              <a:ln w="19050" cap="rnd">
                <a:solidFill>
                  <a:srgbClr val="5968B0"/>
                </a:solidFill>
                <a:prstDash val="solid"/>
                <a:round/>
                <a:headEnd/>
                <a:tailEnd/>
              </a:ln>
              <a:solidFill>
                <a:schemeClr val="tx1"/>
              </a:solidFill>
              <a:effectLst>
                <a:glow rad="63500">
                  <a:srgbClr val="5968B0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53A2EA-EDC6-CBF0-C44D-C4AC6F14357D}"/>
              </a:ext>
            </a:extLst>
          </p:cNvPr>
          <p:cNvSpPr txBox="1"/>
          <p:nvPr/>
        </p:nvSpPr>
        <p:spPr>
          <a:xfrm>
            <a:off x="80028" y="1654979"/>
            <a:ext cx="644074" cy="228542"/>
          </a:xfrm>
          <a:prstGeom prst="rect">
            <a:avLst/>
          </a:prstGeom>
          <a:noFill/>
        </p:spPr>
        <p:txBody>
          <a:bodyPr wrap="square" lIns="18283" tIns="0" rIns="0" bIns="0" rtlCol="0" anchor="t" anchorCtr="0">
            <a:noAutofit/>
          </a:bodyPr>
          <a:lstStyle/>
          <a:p>
            <a:pPr defTabSz="914114">
              <a:lnSpc>
                <a:spcPts val="2000"/>
              </a:lnSpc>
              <a:defRPr/>
            </a:pPr>
            <a:r>
              <a:rPr lang="en-US" sz="1980" b="1" spc="-5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 to</a:t>
            </a:r>
            <a:endParaRPr lang="en-US" sz="2000" spc="-70" dirty="0">
              <a:ln w="19050" cap="rnd">
                <a:solidFill>
                  <a:srgbClr val="5968B0"/>
                </a:solidFill>
                <a:prstDash val="solid"/>
                <a:round/>
                <a:headEnd/>
                <a:tailEnd/>
              </a:ln>
              <a:solidFill>
                <a:schemeClr val="tx1"/>
              </a:solidFill>
              <a:effectLst>
                <a:glow rad="63500">
                  <a:srgbClr val="5968B0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E137ED-FA35-A1BC-D8F3-99413BECF71B}"/>
              </a:ext>
            </a:extLst>
          </p:cNvPr>
          <p:cNvSpPr txBox="1"/>
          <p:nvPr/>
        </p:nvSpPr>
        <p:spPr>
          <a:xfrm>
            <a:off x="2814253" y="1662467"/>
            <a:ext cx="979346" cy="228542"/>
          </a:xfrm>
          <a:prstGeom prst="rect">
            <a:avLst/>
          </a:prstGeom>
          <a:noFill/>
        </p:spPr>
        <p:txBody>
          <a:bodyPr wrap="square" lIns="18283" tIns="0" rIns="0" bIns="0" rtlCol="0" anchor="t" anchorCtr="0">
            <a:noAutofit/>
          </a:bodyPr>
          <a:lstStyle/>
          <a:p>
            <a:pPr defTabSz="914114">
              <a:lnSpc>
                <a:spcPts val="2000"/>
              </a:lnSpc>
              <a:defRPr/>
            </a:pPr>
            <a:r>
              <a:rPr lang="en-US" sz="1980" b="1" spc="-50" dirty="0">
                <a:ln w="1905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635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 to</a:t>
            </a:r>
            <a:endParaRPr lang="en-US" sz="2000" spc="-70" dirty="0">
              <a:ln w="19050">
                <a:solidFill>
                  <a:srgbClr val="C3260C"/>
                </a:solidFill>
              </a:ln>
              <a:solidFill>
                <a:srgbClr val="000000"/>
              </a:solidFill>
              <a:effectLst>
                <a:glow rad="63500">
                  <a:srgbClr val="C3260C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72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7">
            <a:extLst>
              <a:ext uri="{FF2B5EF4-FFF2-40B4-BE49-F238E27FC236}">
                <a16:creationId xmlns:a16="http://schemas.microsoft.com/office/drawing/2014/main" id="{4245C25F-F537-E8A1-DD03-E4AD67592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9426" y="991034"/>
            <a:ext cx="1635789" cy="12202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589" y="752924"/>
            <a:ext cx="4570824" cy="258932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0" tIns="0" rIns="0" bIns="9142" anchor="b" anchorCtr="0">
            <a:noAutofit/>
          </a:bodyPr>
          <a:lstStyle/>
          <a:p>
            <a:pPr algn="ctr">
              <a:lnSpc>
                <a:spcPts val="2300"/>
              </a:lnSpc>
            </a:pPr>
            <a:r>
              <a:rPr lang="en-US" sz="1800" spc="-50" dirty="0">
                <a:solidFill>
                  <a:prstClr val="black"/>
                </a:solidFill>
              </a:rPr>
              <a:t>And you certainly </a:t>
            </a:r>
            <a:r>
              <a:rPr lang="en-US" sz="1800" b="1" u="sng" spc="-5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can</a:t>
            </a:r>
            <a:r>
              <a:rPr lang="en-US" sz="1800" spc="-50" dirty="0">
                <a:solidFill>
                  <a:prstClr val="black"/>
                </a:solidFill>
              </a:rPr>
              <a:t> make a</a:t>
            </a:r>
            <a:r>
              <a:rPr lang="en-US" sz="1200" spc="-50" dirty="0">
                <a:solidFill>
                  <a:prstClr val="black"/>
                </a:solidFill>
              </a:rPr>
              <a:t> </a:t>
            </a:r>
            <a:r>
              <a:rPr lang="en-US" sz="1800" spc="-50" dirty="0">
                <a:solidFill>
                  <a:prstClr val="black"/>
                </a:solidFill>
              </a:rPr>
              <a:t>        . So...</a:t>
            </a:r>
          </a:p>
        </p:txBody>
      </p:sp>
      <p:sp>
        <p:nvSpPr>
          <p:cNvPr id="43" name="Rectangle 2"/>
          <p:cNvSpPr>
            <a:spLocks noChangeArrowheads="1"/>
          </p:cNvSpPr>
          <p:nvPr/>
        </p:nvSpPr>
        <p:spPr bwMode="auto">
          <a:xfrm>
            <a:off x="589" y="-1065"/>
            <a:ext cx="4570824" cy="771689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417382"/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589" y="268074"/>
            <a:ext cx="4570824" cy="515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9142" anchor="ctr" anchorCtr="0">
            <a:spAutoFit/>
          </a:bodyPr>
          <a:lstStyle/>
          <a:p>
            <a:pPr algn="ctr">
              <a:lnSpc>
                <a:spcPts val="1600"/>
              </a:lnSpc>
              <a:tabLst>
                <a:tab pos="1485436" algn="l"/>
              </a:tabLst>
            </a:pPr>
            <a:r>
              <a:rPr lang="en-US" sz="2000" spc="-30" dirty="0">
                <a:solidFill>
                  <a:schemeClr val="tx1"/>
                </a:solidFill>
              </a:rPr>
              <a:t>there shall </a:t>
            </a:r>
            <a:r>
              <a:rPr lang="en-US" sz="2100" b="1" u="sng" spc="-30" dirty="0">
                <a:ln>
                  <a:solidFill>
                    <a:srgbClr val="404040"/>
                  </a:solidFill>
                </a:ln>
                <a:solidFill>
                  <a:schemeClr val="tx1"/>
                </a:solidFill>
              </a:rPr>
              <a:t>in no wise</a:t>
            </a:r>
            <a:r>
              <a:rPr lang="en-US" sz="2000" spc="-30" dirty="0">
                <a:ln>
                  <a:solidFill>
                    <a:srgbClr val="404040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000" spc="-30" dirty="0">
                <a:solidFill>
                  <a:schemeClr val="tx1"/>
                </a:solidFill>
              </a:rPr>
              <a:t>enter into </a:t>
            </a:r>
            <a:r>
              <a:rPr lang="en-US" sz="1800" spc="-30" dirty="0">
                <a:solidFill>
                  <a:schemeClr val="tx1">
                    <a:lumMod val="95000"/>
                  </a:schemeClr>
                </a:solidFill>
              </a:rPr>
              <a:t>[Heaven]</a:t>
            </a:r>
            <a:r>
              <a:rPr lang="en-US" sz="1600" i="1" spc="-30" dirty="0">
                <a:solidFill>
                  <a:schemeClr val="tx1"/>
                </a:solidFill>
              </a:rPr>
              <a:t> </a:t>
            </a:r>
            <a:endParaRPr lang="en-US" sz="2000" i="1" spc="-30" dirty="0">
              <a:solidFill>
                <a:schemeClr val="tx1"/>
              </a:solidFill>
            </a:endParaRPr>
          </a:p>
          <a:p>
            <a:pPr>
              <a:lnSpc>
                <a:spcPts val="1600"/>
              </a:lnSpc>
              <a:spcBef>
                <a:spcPts val="600"/>
              </a:spcBef>
            </a:pPr>
            <a:r>
              <a:rPr lang="en-US" sz="2000" spc="-30" dirty="0">
                <a:solidFill>
                  <a:schemeClr val="tx1"/>
                </a:solidFill>
              </a:rPr>
              <a:t>     any thing that</a:t>
            </a:r>
            <a:r>
              <a:rPr lang="en-US" sz="2000" spc="-30" dirty="0">
                <a:solidFill>
                  <a:srgbClr val="FFFF66"/>
                </a:solidFill>
              </a:rPr>
              <a:t> </a:t>
            </a:r>
            <a:r>
              <a:rPr lang="en-US" sz="1000" spc="-30" dirty="0">
                <a:solidFill>
                  <a:srgbClr val="191919"/>
                </a:solidFill>
                <a:latin typeface="Arial"/>
              </a:rPr>
              <a:t>…</a:t>
            </a:r>
            <a:r>
              <a:rPr lang="en-US" sz="1000" spc="-30" dirty="0">
                <a:solidFill>
                  <a:schemeClr val="bg1">
                    <a:lumMod val="85000"/>
                    <a:lumOff val="15000"/>
                  </a:schemeClr>
                </a:solidFill>
                <a:latin typeface="Arial"/>
              </a:rPr>
              <a:t> </a:t>
            </a:r>
            <a:r>
              <a:rPr lang="en-US" sz="2000" spc="-30" dirty="0">
                <a:solidFill>
                  <a:prstClr val="white"/>
                </a:solidFill>
              </a:rPr>
              <a:t>maketh a</a:t>
            </a:r>
            <a:r>
              <a:rPr lang="en-US" sz="2400" spc="-30" dirty="0">
                <a:solidFill>
                  <a:schemeClr val="tx1"/>
                </a:solidFill>
              </a:rPr>
              <a:t>        .</a:t>
            </a:r>
            <a:endParaRPr lang="en-US" sz="2400" b="1" spc="-30" dirty="0">
              <a:ln w="19050">
                <a:noFill/>
              </a:ln>
              <a:solidFill>
                <a:schemeClr val="tx1"/>
              </a:solidFill>
              <a:effectLst>
                <a:glow rad="76200">
                  <a:srgbClr val="C0260C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5"/>
          <p:cNvSpPr txBox="1">
            <a:spLocks noChangeArrowheads="1"/>
          </p:cNvSpPr>
          <p:nvPr/>
        </p:nvSpPr>
        <p:spPr bwMode="auto">
          <a:xfrm>
            <a:off x="533852" y="-36102"/>
            <a:ext cx="358047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7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pPr algn="ctr"/>
            <a:r>
              <a:rPr lang="en-US" sz="1600" dirty="0">
                <a:solidFill>
                  <a:srgbClr val="5968B0"/>
                </a:solidFill>
              </a:rPr>
              <a:t>The Book of Revelation says:</a:t>
            </a:r>
          </a:p>
        </p:txBody>
      </p:sp>
      <p:sp>
        <p:nvSpPr>
          <p:cNvPr id="40" name="Text Box 4">
            <a:extLst>
              <a:ext uri="{FF2B5EF4-FFF2-40B4-BE49-F238E27FC236}">
                <a16:creationId xmlns:a16="http://schemas.microsoft.com/office/drawing/2014/main" id="{C5915EBF-04A2-4486-9E22-9405A94AA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1595" y="553655"/>
            <a:ext cx="77585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>
            <a:defPPr>
              <a:defRPr lang="en-US"/>
            </a:defPPr>
            <a:lvl1pPr>
              <a:defRPr sz="1000">
                <a:solidFill>
                  <a:srgbClr val="5968B0"/>
                </a:solidFill>
              </a:defRPr>
            </a:lvl1pPr>
          </a:lstStyle>
          <a:p>
            <a:r>
              <a:rPr lang="en-US" sz="800" dirty="0"/>
              <a:t>Revelation 21:27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EC96184-0FE3-4CCA-B88F-FE2A26885C8D}"/>
              </a:ext>
            </a:extLst>
          </p:cNvPr>
          <p:cNvSpPr txBox="1"/>
          <p:nvPr/>
        </p:nvSpPr>
        <p:spPr>
          <a:xfrm>
            <a:off x="3123646" y="376641"/>
            <a:ext cx="731332" cy="4307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8000">
                <a:ln w="38100">
                  <a:solidFill>
                    <a:schemeClr val="bg1"/>
                  </a:solidFill>
                </a:ln>
                <a:solidFill>
                  <a:srgbClr val="FFFF66"/>
                </a:solidFill>
                <a:latin typeface="Franklin Gothic Heavy" panose="020B0903020102020204" pitchFamily="34" charset="0"/>
              </a:defRPr>
            </a:lvl1pPr>
          </a:lstStyle>
          <a:p>
            <a:r>
              <a:rPr lang="en-US" sz="2799" b="1" spc="100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Lie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0831BF-EED7-4EC2-BB5B-F157092AD40A}"/>
              </a:ext>
            </a:extLst>
          </p:cNvPr>
          <p:cNvSpPr txBox="1"/>
          <p:nvPr/>
        </p:nvSpPr>
        <p:spPr>
          <a:xfrm>
            <a:off x="3262897" y="713958"/>
            <a:ext cx="45708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8000">
                <a:ln w="38100">
                  <a:solidFill>
                    <a:schemeClr val="bg1"/>
                  </a:solidFill>
                </a:ln>
                <a:solidFill>
                  <a:srgbClr val="FFFF66"/>
                </a:solidFill>
                <a:latin typeface="Franklin Gothic Heavy" panose="020B0903020102020204" pitchFamily="34" charset="0"/>
              </a:defRPr>
            </a:lvl1pPr>
          </a:lstStyle>
          <a:p>
            <a:r>
              <a:rPr lang="en-US" sz="2000" b="1" spc="100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Lie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8D4EDF-9529-27B0-8A48-6DC02DCDF977}"/>
              </a:ext>
            </a:extLst>
          </p:cNvPr>
          <p:cNvSpPr txBox="1"/>
          <p:nvPr/>
        </p:nvSpPr>
        <p:spPr>
          <a:xfrm>
            <a:off x="368306" y="1233893"/>
            <a:ext cx="1447428" cy="360278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18283" numCol="1" anchor="b" anchorCtr="0">
            <a:prstTxWarp prst="textCascadeDown">
              <a:avLst/>
            </a:prstTxWarp>
            <a:noAutofit/>
          </a:bodyPr>
          <a:lstStyle>
            <a:defPPr>
              <a:defRPr lang="en-US"/>
            </a:defPPr>
            <a:lvl1pPr lvl="0" algn="ctr">
              <a:defRPr sz="2000" b="1" spc="-7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That’s you!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FE2D9CAC-4D82-BA2A-1605-95915ADB98E8}"/>
              </a:ext>
            </a:extLst>
          </p:cNvPr>
          <p:cNvSpPr/>
          <p:nvPr/>
        </p:nvSpPr>
        <p:spPr>
          <a:xfrm rot="396396">
            <a:off x="603444" y="1506131"/>
            <a:ext cx="977153" cy="231686"/>
          </a:xfrm>
          <a:prstGeom prst="rightArrow">
            <a:avLst/>
          </a:prstGeom>
          <a:solidFill>
            <a:srgbClr val="5968B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98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B95F9D8-F0AB-9904-8227-F25D8FD8E5BC}"/>
              </a:ext>
            </a:extLst>
          </p:cNvPr>
          <p:cNvGrpSpPr/>
          <p:nvPr/>
        </p:nvGrpSpPr>
        <p:grpSpPr>
          <a:xfrm>
            <a:off x="-42142" y="2158900"/>
            <a:ext cx="4613555" cy="609522"/>
            <a:chOff x="-42742" y="1740436"/>
            <a:chExt cx="4614742" cy="785216"/>
          </a:xfrm>
        </p:grpSpPr>
        <p:sp>
          <p:nvSpPr>
            <p:cNvPr id="31" name="Rectangle 2">
              <a:extLst>
                <a:ext uri="{FF2B5EF4-FFF2-40B4-BE49-F238E27FC236}">
                  <a16:creationId xmlns:a16="http://schemas.microsoft.com/office/drawing/2014/main" id="{AFEFD27D-2FB4-D3C6-88DF-C0DC3D23AD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740436"/>
              <a:ext cx="4572000" cy="785216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 tIns="0" bIns="0" anchor="t" anchorCtr="0"/>
            <a:lstStyle/>
            <a:p>
              <a:pPr defTabSz="417382">
                <a:lnSpc>
                  <a:spcPts val="1800"/>
                </a:lnSpc>
              </a:pPr>
              <a:endParaRPr 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ABCB6E1-C3C1-EF41-C8CE-BFE53FC5630D}"/>
                </a:ext>
              </a:extLst>
            </p:cNvPr>
            <p:cNvSpPr txBox="1"/>
            <p:nvPr/>
          </p:nvSpPr>
          <p:spPr>
            <a:xfrm>
              <a:off x="-42742" y="1890012"/>
              <a:ext cx="4603761" cy="563550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lIns="27426" tIns="0" rIns="27426" bIns="0" anchor="t" anchorCtr="0"/>
            <a:lstStyle>
              <a:defPPr>
                <a:defRPr lang="en-US"/>
              </a:defPPr>
              <a:lvl1pPr defTabSz="417513">
                <a:defRPr sz="900">
                  <a:solidFill>
                    <a:schemeClr val="tx1"/>
                  </a:solidFill>
                </a:defRPr>
              </a:lvl1pPr>
            </a:lstStyle>
            <a:p>
              <a:pPr algn="ctr">
                <a:lnSpc>
                  <a:spcPts val="1700"/>
                </a:lnSpc>
              </a:pPr>
              <a:r>
                <a:rPr lang="en-US" sz="2400" b="1" dirty="0">
                  <a:ln>
                    <a:solidFill>
                      <a:schemeClr val="bg1"/>
                    </a:solidFill>
                  </a:ln>
                  <a:solidFill>
                    <a:schemeClr val="bg1">
                      <a:lumMod val="85000"/>
                      <a:lumOff val="15000"/>
                    </a:schemeClr>
                  </a:solidFill>
                  <a:latin typeface="Cooper Black" panose="0208090404030B020404" pitchFamily="18" charset="0"/>
                </a:rPr>
                <a:t>       </a:t>
              </a:r>
              <a:r>
                <a:rPr lang="en-US" sz="2400" b="1" dirty="0">
                  <a:ln>
                    <a:solidFill>
                      <a:schemeClr val="bg1"/>
                    </a:solidFill>
                  </a:ln>
                  <a:solidFill>
                    <a:srgbClr val="191919"/>
                  </a:solidFill>
                  <a:latin typeface="Cooper Black" panose="0208090404030B020404" pitchFamily="18" charset="0"/>
                </a:rPr>
                <a:t>      </a:t>
              </a:r>
              <a:r>
                <a:rPr lang="en-US" sz="1800" dirty="0">
                  <a:solidFill>
                    <a:srgbClr val="191919"/>
                  </a:solidFill>
                </a:rPr>
                <a:t>,</a:t>
              </a:r>
              <a:r>
                <a:rPr lang="en-US" sz="1400" dirty="0">
                  <a:solidFill>
                    <a:srgbClr val="191919"/>
                  </a:solidFill>
                </a:rPr>
                <a:t> </a:t>
              </a:r>
              <a:r>
                <a:rPr lang="en-US" sz="1900" dirty="0"/>
                <a:t>shall have their part in the</a:t>
              </a:r>
            </a:p>
            <a:p>
              <a:pPr algn="ctr">
                <a:lnSpc>
                  <a:spcPts val="1700"/>
                </a:lnSpc>
              </a:pPr>
              <a:r>
                <a:rPr lang="en-US" sz="1900" dirty="0"/>
                <a:t>lake</a:t>
              </a:r>
              <a:r>
                <a:rPr lang="en-US" sz="1400" dirty="0"/>
                <a:t> </a:t>
              </a:r>
              <a:r>
                <a:rPr lang="en-US" sz="1900" dirty="0"/>
                <a:t>which</a:t>
              </a:r>
              <a:r>
                <a:rPr lang="en-US" sz="1400" dirty="0"/>
                <a:t> </a:t>
              </a:r>
              <a:r>
                <a:rPr lang="en-US" sz="1900" dirty="0"/>
                <a:t>burneth</a:t>
              </a:r>
              <a:r>
                <a:rPr lang="en-US" sz="1400" dirty="0"/>
                <a:t> </a:t>
              </a:r>
              <a:r>
                <a:rPr lang="en-US" sz="1900" dirty="0"/>
                <a:t>with</a:t>
              </a:r>
              <a:r>
                <a:rPr lang="en-US" sz="1400" dirty="0"/>
                <a:t> </a:t>
              </a:r>
              <a:r>
                <a:rPr lang="en-US" sz="1900" dirty="0"/>
                <a:t>fire</a:t>
              </a:r>
              <a:r>
                <a:rPr lang="en-US" sz="1400" dirty="0"/>
                <a:t> </a:t>
              </a:r>
              <a:r>
                <a:rPr lang="en-US" sz="1900" dirty="0"/>
                <a:t>and</a:t>
              </a:r>
              <a:r>
                <a:rPr lang="en-US" sz="1400" dirty="0"/>
                <a:t> </a:t>
              </a:r>
              <a:r>
                <a:rPr lang="en-US" sz="1900" dirty="0"/>
                <a:t>brimstone</a:t>
              </a:r>
            </a:p>
          </p:txBody>
        </p:sp>
      </p:grpSp>
      <p:sp>
        <p:nvSpPr>
          <p:cNvPr id="33" name="TextBox 5">
            <a:extLst>
              <a:ext uri="{FF2B5EF4-FFF2-40B4-BE49-F238E27FC236}">
                <a16:creationId xmlns:a16="http://schemas.microsoft.com/office/drawing/2014/main" id="{76E0EAA9-245D-A243-0BD1-75C76C7C1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5052" y="2566709"/>
            <a:ext cx="538609" cy="190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7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lnSpc>
                <a:spcPts val="1800"/>
              </a:lnSpc>
            </a:pPr>
            <a:r>
              <a:rPr lang="en-US" sz="600" dirty="0">
                <a:solidFill>
                  <a:srgbClr val="5968B0"/>
                </a:solidFill>
              </a:rPr>
              <a:t>Revelation 21:8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07E9A16-23A7-27CF-7725-1E3419589806}"/>
              </a:ext>
            </a:extLst>
          </p:cNvPr>
          <p:cNvGrpSpPr/>
          <p:nvPr/>
        </p:nvGrpSpPr>
        <p:grpSpPr>
          <a:xfrm>
            <a:off x="1820" y="1903535"/>
            <a:ext cx="4588831" cy="323165"/>
            <a:chOff x="1230" y="1938898"/>
            <a:chExt cx="4590012" cy="323248"/>
          </a:xfrm>
        </p:grpSpPr>
        <p:sp>
          <p:nvSpPr>
            <p:cNvPr id="28" name="Rectangle 3">
              <a:extLst>
                <a:ext uri="{FF2B5EF4-FFF2-40B4-BE49-F238E27FC236}">
                  <a16:creationId xmlns:a16="http://schemas.microsoft.com/office/drawing/2014/main" id="{015CF29F-E59E-3D93-DC38-660A193A24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0" y="1978611"/>
              <a:ext cx="4571999" cy="278969"/>
            </a:xfrm>
            <a:prstGeom prst="rect">
              <a:avLst/>
            </a:prstGeom>
            <a:solidFill>
              <a:srgbClr val="5968B0"/>
            </a:solidFill>
            <a:ln w="0">
              <a:noFill/>
              <a:miter lim="800000"/>
              <a:headEnd/>
              <a:tailEnd/>
            </a:ln>
          </p:spPr>
          <p:txBody>
            <a:bodyPr lIns="0" tIns="0" rIns="0" bIns="18283" anchor="b" anchorCtr="0"/>
            <a:lstStyle/>
            <a:p>
              <a:pPr lvl="0" algn="ctr"/>
              <a:endParaRPr lang="en-US" sz="1800" spc="-70" dirty="0">
                <a:solidFill>
                  <a:srgbClr val="000000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0ED64DF-7172-4356-8593-7A3594D1882C}"/>
                </a:ext>
              </a:extLst>
            </p:cNvPr>
            <p:cNvSpPr txBox="1"/>
            <p:nvPr/>
          </p:nvSpPr>
          <p:spPr>
            <a:xfrm>
              <a:off x="4042602" y="1938898"/>
              <a:ext cx="548640" cy="323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defRPr sz="8000">
                  <a:ln w="38100">
                    <a:solidFill>
                      <a:schemeClr val="bg1"/>
                    </a:solidFill>
                  </a:ln>
                  <a:solidFill>
                    <a:srgbClr val="FFFF66"/>
                  </a:solidFill>
                  <a:latin typeface="Franklin Gothic Heavy" panose="020B0903020102020204" pitchFamily="34" charset="0"/>
                </a:defRPr>
              </a:lvl1pPr>
            </a:lstStyle>
            <a:p>
              <a:r>
                <a:rPr lang="en-US" sz="2100" b="1" spc="100" dirty="0">
                  <a:ln w="12700">
                    <a:solidFill>
                      <a:schemeClr val="bg1"/>
                    </a:solidFill>
                  </a:ln>
                  <a:latin typeface="Cooper Black" panose="0208090404030B020404" pitchFamily="18" charset="0"/>
                </a:rPr>
                <a:t>Lie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0242250-30E3-C97A-F40F-0A10DBB9B7C8}"/>
                </a:ext>
              </a:extLst>
            </p:cNvPr>
            <p:cNvSpPr/>
            <p:nvPr/>
          </p:nvSpPr>
          <p:spPr>
            <a:xfrm>
              <a:off x="1001436" y="2205019"/>
              <a:ext cx="2121408" cy="18288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998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1739B91-53F8-FC60-42FA-D6C600F5F954}"/>
                </a:ext>
              </a:extLst>
            </p:cNvPr>
            <p:cNvSpPr txBox="1"/>
            <p:nvPr/>
          </p:nvSpPr>
          <p:spPr>
            <a:xfrm>
              <a:off x="35205" y="1961001"/>
              <a:ext cx="4510636" cy="286304"/>
            </a:xfrm>
            <a:prstGeom prst="rect">
              <a:avLst/>
            </a:prstGeom>
            <a:noFill/>
          </p:spPr>
          <p:txBody>
            <a:bodyPr wrap="square" lIns="0" tIns="0" rIns="0" bIns="9142" rtlCol="0">
              <a:spAutoFit/>
            </a:bodyPr>
            <a:lstStyle/>
            <a:p>
              <a:pPr lvl="0" algn="ctr"/>
              <a:r>
                <a:rPr lang="en-US" sz="1700" spc="-70" dirty="0">
                  <a:solidFill>
                    <a:srgbClr val="000000"/>
                  </a:solidFill>
                </a:rPr>
                <a:t>Unless it’s </a:t>
              </a:r>
              <a:r>
                <a:rPr lang="en-US" sz="1700" b="1" spc="-70" dirty="0">
                  <a:ln w="6350">
                    <a:solidFill>
                      <a:schemeClr val="bg1"/>
                    </a:solidFill>
                  </a:ln>
                  <a:solidFill>
                    <a:schemeClr val="tx1"/>
                  </a:solidFill>
                </a:rPr>
                <a:t>completely</a:t>
              </a:r>
              <a:r>
                <a:rPr lang="en-US" sz="1700" spc="-70" dirty="0">
                  <a:ln w="6350">
                    <a:solidFill>
                      <a:schemeClr val="bg1"/>
                    </a:solidFill>
                  </a:ln>
                  <a:solidFill>
                    <a:schemeClr val="tx1"/>
                  </a:solidFill>
                </a:rPr>
                <a:t> </a:t>
              </a:r>
              <a:r>
                <a:rPr lang="en-US" sz="1700" b="1" spc="-70" dirty="0">
                  <a:ln w="6350">
                    <a:solidFill>
                      <a:schemeClr val="bg1"/>
                    </a:solidFill>
                  </a:ln>
                  <a:solidFill>
                    <a:schemeClr val="tx1"/>
                  </a:solidFill>
                </a:rPr>
                <a:t>impossible</a:t>
              </a:r>
              <a:r>
                <a:rPr lang="en-US" sz="1700" spc="-70" dirty="0">
                  <a:solidFill>
                    <a:srgbClr val="000000"/>
                  </a:solidFill>
                </a:rPr>
                <a:t> for you to</a:t>
              </a:r>
              <a:r>
                <a:rPr lang="en-US" sz="1800" spc="-70" dirty="0">
                  <a:solidFill>
                    <a:srgbClr val="000000"/>
                  </a:solidFill>
                </a:rPr>
                <a:t>         .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86A3C827-0175-332F-CC5F-78EA48EBDDEB}"/>
              </a:ext>
            </a:extLst>
          </p:cNvPr>
          <p:cNvSpPr txBox="1"/>
          <p:nvPr/>
        </p:nvSpPr>
        <p:spPr>
          <a:xfrm>
            <a:off x="66801" y="2166900"/>
            <a:ext cx="1306768" cy="3539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defRPr sz="8000">
                <a:ln w="38100">
                  <a:solidFill>
                    <a:schemeClr val="bg1"/>
                  </a:solidFill>
                </a:ln>
                <a:solidFill>
                  <a:srgbClr val="FFFF66"/>
                </a:solidFill>
                <a:latin typeface="Franklin Gothic Heavy" panose="020B0903020102020204" pitchFamily="34" charset="0"/>
              </a:defRPr>
            </a:lvl1pPr>
          </a:lstStyle>
          <a:p>
            <a:r>
              <a:rPr lang="en-US" sz="2300" b="1" spc="100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All</a:t>
            </a:r>
            <a:r>
              <a:rPr lang="en-US" sz="1800" b="1" spc="100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 </a:t>
            </a:r>
            <a:r>
              <a:rPr lang="en-US" sz="2300" b="1" spc="100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liars</a:t>
            </a:r>
          </a:p>
        </p:txBody>
      </p:sp>
    </p:spTree>
    <p:extLst>
      <p:ext uri="{BB962C8B-B14F-4D97-AF65-F5344CB8AC3E}">
        <p14:creationId xmlns:p14="http://schemas.microsoft.com/office/powerpoint/2010/main" val="251136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8BC0F84-4E81-449C-9E7E-C3714295B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469" y="613823"/>
            <a:ext cx="4574814" cy="502518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36566" tIns="0" rIns="0" bIns="0" anchor="t" anchorCtr="0"/>
          <a:lstStyle/>
          <a:p>
            <a:pPr algn="ctr"/>
            <a:endParaRPr lang="en-US" sz="1500" spc="-20" dirty="0">
              <a:solidFill>
                <a:srgbClr val="00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38A9E18-8E93-4BE3-A9A7-D205B59943FD}"/>
              </a:ext>
            </a:extLst>
          </p:cNvPr>
          <p:cNvSpPr/>
          <p:nvPr/>
        </p:nvSpPr>
        <p:spPr>
          <a:xfrm>
            <a:off x="-10380" y="1975588"/>
            <a:ext cx="4581689" cy="7663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36566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600" dirty="0">
                <a:solidFill>
                  <a:srgbClr val="5968B0"/>
                </a:solidFill>
              </a:rPr>
              <a:t> The Bible says … </a:t>
            </a:r>
          </a:p>
          <a:p>
            <a:pPr>
              <a:lnSpc>
                <a:spcPts val="1900"/>
              </a:lnSpc>
            </a:pPr>
            <a:r>
              <a:rPr lang="en-US" sz="2000" dirty="0">
                <a:solidFill>
                  <a:schemeClr val="tx1"/>
                </a:solidFill>
              </a:rPr>
              <a:t>	</a:t>
            </a:r>
            <a:r>
              <a:rPr lang="en-US" sz="1800" dirty="0">
                <a:solidFill>
                  <a:schemeClr val="tx1"/>
                </a:solidFill>
              </a:rPr>
              <a:t>They have a zeal of God, </a:t>
            </a:r>
          </a:p>
          <a:p>
            <a:pPr>
              <a:lnSpc>
                <a:spcPts val="1900"/>
              </a:lnSpc>
            </a:pPr>
            <a:r>
              <a:rPr lang="en-US" sz="2000" dirty="0">
                <a:solidFill>
                  <a:schemeClr val="tx1"/>
                </a:solidFill>
              </a:rPr>
              <a:t>	</a:t>
            </a:r>
            <a:r>
              <a:rPr lang="en-US" sz="1800" dirty="0">
                <a:solidFill>
                  <a:schemeClr val="tx1"/>
                </a:solidFill>
              </a:rPr>
              <a:t>But not </a:t>
            </a:r>
            <a:r>
              <a:rPr lang="en-US" sz="1800" dirty="0">
                <a:solidFill>
                  <a:srgbClr val="191919"/>
                </a:solidFill>
              </a:rPr>
              <a:t>…</a:t>
            </a:r>
            <a:r>
              <a:rPr lang="en-US" sz="1800" dirty="0">
                <a:solidFill>
                  <a:schemeClr val="tx1"/>
                </a:solidFill>
              </a:rPr>
              <a:t> knowledge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EDAF61B-7F6F-417E-937C-13108909A366}"/>
              </a:ext>
            </a:extLst>
          </p:cNvPr>
          <p:cNvGrpSpPr/>
          <p:nvPr/>
        </p:nvGrpSpPr>
        <p:grpSpPr>
          <a:xfrm>
            <a:off x="655463" y="1266075"/>
            <a:ext cx="3273658" cy="549798"/>
            <a:chOff x="819633" y="1520091"/>
            <a:chExt cx="2964967" cy="542926"/>
          </a:xfrm>
        </p:grpSpPr>
        <p:grpSp>
          <p:nvGrpSpPr>
            <p:cNvPr id="35" name="Group 8">
              <a:extLst>
                <a:ext uri="{FF2B5EF4-FFF2-40B4-BE49-F238E27FC236}">
                  <a16:creationId xmlns:a16="http://schemas.microsoft.com/office/drawing/2014/main" id="{77FFE062-E727-41FF-A509-F96551A273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43077" y="1629629"/>
              <a:ext cx="354013" cy="361950"/>
              <a:chOff x="681" y="66"/>
              <a:chExt cx="223" cy="228"/>
            </a:xfrm>
          </p:grpSpPr>
          <p:sp>
            <p:nvSpPr>
              <p:cNvPr id="36" name="WordArt 9">
                <a:extLst>
                  <a:ext uri="{FF2B5EF4-FFF2-40B4-BE49-F238E27FC236}">
                    <a16:creationId xmlns:a16="http://schemas.microsoft.com/office/drawing/2014/main" id="{FA9B7F85-1D70-419A-83E2-DF345290DBE2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 rot="-150682">
                <a:off x="684" y="66"/>
                <a:ext cx="192" cy="22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defTabSz="914114">
                  <a:defRPr/>
                </a:pPr>
                <a:r>
                  <a:rPr lang="en-US" sz="2400" i="1" kern="10" dirty="0">
                    <a:ln w="9525">
                      <a:noFill/>
                      <a:round/>
                      <a:headEnd/>
                      <a:tailEnd/>
                    </a:ln>
                    <a:solidFill>
                      <a:srgbClr val="00FF00"/>
                    </a:solidFill>
                    <a:latin typeface="Verdana"/>
                  </a:rPr>
                  <a:t>e</a:t>
                </a:r>
              </a:p>
            </p:txBody>
          </p:sp>
          <p:sp>
            <p:nvSpPr>
              <p:cNvPr id="38" name="Text Box 10">
                <a:extLst>
                  <a:ext uri="{FF2B5EF4-FFF2-40B4-BE49-F238E27FC236}">
                    <a16:creationId xmlns:a16="http://schemas.microsoft.com/office/drawing/2014/main" id="{7A9A0DA7-FC00-431B-BBF3-6C5602FDBA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1" y="151"/>
                <a:ext cx="223" cy="1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417382">
                  <a:defRPr/>
                </a:pPr>
                <a:r>
                  <a:rPr lang="en-US" sz="700" dirty="0">
                    <a:solidFill>
                      <a:srgbClr val="66FF33"/>
                    </a:solidFill>
                  </a:rPr>
                  <a:t>=mc</a:t>
                </a:r>
                <a:r>
                  <a:rPr lang="en-US" sz="700" baseline="30000" dirty="0">
                    <a:solidFill>
                      <a:srgbClr val="66FF33"/>
                    </a:solidFill>
                  </a:rPr>
                  <a:t>2</a:t>
                </a:r>
              </a:p>
            </p:txBody>
          </p:sp>
        </p:grpSp>
        <p:pic>
          <p:nvPicPr>
            <p:cNvPr id="39" name="Picture 11" descr="star-of-david">
              <a:extLst>
                <a:ext uri="{FF2B5EF4-FFF2-40B4-BE49-F238E27FC236}">
                  <a16:creationId xmlns:a16="http://schemas.microsoft.com/office/drawing/2014/main" id="{08E4FDA6-FA64-4B8A-80DB-7C490F1C7B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883"/>
            <a:stretch>
              <a:fillRect/>
            </a:stretch>
          </p:blipFill>
          <p:spPr bwMode="auto">
            <a:xfrm>
              <a:off x="2124075" y="1539142"/>
              <a:ext cx="452438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" name="Picture 17" descr="simple_cross_01_01">
              <a:extLst>
                <a:ext uri="{FF2B5EF4-FFF2-40B4-BE49-F238E27FC236}">
                  <a16:creationId xmlns:a16="http://schemas.microsoft.com/office/drawing/2014/main" id="{353D9367-1A16-48A2-A522-587F0A31BE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29000" y="1520091"/>
              <a:ext cx="355600" cy="533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2">
              <a:extLst>
                <a:ext uri="{FF2B5EF4-FFF2-40B4-BE49-F238E27FC236}">
                  <a16:creationId xmlns:a16="http://schemas.microsoft.com/office/drawing/2014/main" id="{4BF631A5-EA3C-410B-B378-44D68CC61E8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1033" b="92698" l="4277" r="20126">
                          <a14:foregroundMark x1="16226" y1="86910" x2="16226" y2="8691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72" t="81001" r="79100" b="6247"/>
            <a:stretch/>
          </p:blipFill>
          <p:spPr bwMode="auto">
            <a:xfrm>
              <a:off x="819633" y="1584279"/>
              <a:ext cx="441413" cy="4781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5" name="Picture 4">
              <a:extLst>
                <a:ext uri="{FF2B5EF4-FFF2-40B4-BE49-F238E27FC236}">
                  <a16:creationId xmlns:a16="http://schemas.microsoft.com/office/drawing/2014/main" id="{F5B33664-730C-4B2C-8982-550A557C660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76489" b="99695" l="431" r="3319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521" r="66503"/>
            <a:stretch/>
          </p:blipFill>
          <p:spPr bwMode="auto">
            <a:xfrm>
              <a:off x="1263213" y="1587937"/>
              <a:ext cx="449923" cy="4451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6" name="Picture 5">
              <a:extLst>
                <a:ext uri="{FF2B5EF4-FFF2-40B4-BE49-F238E27FC236}">
                  <a16:creationId xmlns:a16="http://schemas.microsoft.com/office/drawing/2014/main" id="{A487127C-67F4-477A-916C-C52C9443594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80916" b="93282" l="216" r="1659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0883" r="83251" b="6205"/>
            <a:stretch/>
          </p:blipFill>
          <p:spPr bwMode="auto">
            <a:xfrm rot="2026691">
              <a:off x="2959950" y="1600756"/>
              <a:ext cx="411859" cy="448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64CD4BC6-937D-45D3-BEA7-5CE9AEE7762E}"/>
                </a:ext>
              </a:extLst>
            </p:cNvPr>
            <p:cNvGrpSpPr/>
            <p:nvPr/>
          </p:nvGrpSpPr>
          <p:grpSpPr>
            <a:xfrm>
              <a:off x="2622385" y="1526106"/>
              <a:ext cx="293689" cy="510522"/>
              <a:chOff x="1869910" y="21685"/>
              <a:chExt cx="293689" cy="510522"/>
            </a:xfrm>
          </p:grpSpPr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52259BD9-F231-4069-A140-D18B2CCCD3B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16894" b="84741" l="18595" r="8099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277" t="18420" r="21292" b="16316"/>
              <a:stretch/>
            </p:blipFill>
            <p:spPr>
              <a:xfrm>
                <a:off x="1869910" y="169359"/>
                <a:ext cx="293689" cy="362848"/>
              </a:xfrm>
              <a:prstGeom prst="rect">
                <a:avLst/>
              </a:prstGeom>
            </p:spPr>
          </p:pic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3CE295C3-294C-4ABB-899E-0C1C7136EFC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2881" b="95885" l="18529" r="8228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264" r="17707"/>
              <a:stretch/>
            </p:blipFill>
            <p:spPr>
              <a:xfrm>
                <a:off x="1951503" y="21685"/>
                <a:ext cx="158117" cy="156634"/>
              </a:xfrm>
              <a:prstGeom prst="rect">
                <a:avLst/>
              </a:prstGeom>
            </p:spPr>
          </p:pic>
        </p:grp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9505E6E5-203B-49FA-93A3-4D14DC3F943B}"/>
              </a:ext>
            </a:extLst>
          </p:cNvPr>
          <p:cNvSpPr/>
          <p:nvPr/>
        </p:nvSpPr>
        <p:spPr>
          <a:xfrm>
            <a:off x="3874822" y="2548481"/>
            <a:ext cx="685623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r>
              <a:rPr lang="en-US" sz="800" dirty="0">
                <a:solidFill>
                  <a:srgbClr val="5968B0"/>
                </a:solidFill>
              </a:rPr>
              <a:t>Romans 10:2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FA514E-5AF5-462F-8E8C-7477B3B25A3B}"/>
              </a:ext>
            </a:extLst>
          </p:cNvPr>
          <p:cNvSpPr/>
          <p:nvPr/>
        </p:nvSpPr>
        <p:spPr>
          <a:xfrm>
            <a:off x="469099" y="817923"/>
            <a:ext cx="557641" cy="18283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98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721302-E1AE-4EBA-B0B4-E87C89A5CC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559" y="591812"/>
            <a:ext cx="4574814" cy="493916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36566" tIns="0" rIns="0" bIns="0" anchor="t" anchorCtr="0"/>
          <a:lstStyle/>
          <a:p>
            <a:pPr algn="ctr">
              <a:lnSpc>
                <a:spcPts val="2000"/>
              </a:lnSpc>
            </a:pPr>
            <a:r>
              <a:rPr lang="en-US" sz="1700" spc="-20" dirty="0"/>
              <a:t>Yet </a:t>
            </a:r>
            <a:r>
              <a:rPr lang="en-US" sz="1700" b="1" spc="-2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many</a:t>
            </a:r>
            <a:r>
              <a:rPr lang="en-US" sz="1700" spc="-20" dirty="0">
                <a:solidFill>
                  <a:srgbClr val="000000"/>
                </a:solidFill>
              </a:rPr>
              <a:t> are trying desperately to please God </a:t>
            </a:r>
          </a:p>
          <a:p>
            <a:pPr algn="ctr">
              <a:lnSpc>
                <a:spcPts val="2000"/>
              </a:lnSpc>
            </a:pPr>
            <a:r>
              <a:rPr lang="en-US" sz="1700" spc="-20" dirty="0">
                <a:solidFill>
                  <a:srgbClr val="000000"/>
                </a:solidFill>
              </a:rPr>
              <a:t>with their </a:t>
            </a:r>
            <a:r>
              <a:rPr lang="en-US" sz="1800" b="1" spc="-2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1000" spc="-20" dirty="0">
                <a:solidFill>
                  <a:srgbClr val="000000"/>
                </a:solidFill>
              </a:rPr>
              <a:t> </a:t>
            </a:r>
            <a:r>
              <a:rPr lang="en-US" sz="1600" spc="-20" dirty="0">
                <a:solidFill>
                  <a:srgbClr val="000000"/>
                </a:solidFill>
              </a:rPr>
              <a:t>!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F1315F0-4414-D601-C491-C57F26830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" y="941"/>
            <a:ext cx="4570826" cy="274250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36566" tIns="0" rIns="0" bIns="0" anchor="t" anchorCtr="0"/>
          <a:lstStyle/>
          <a:p>
            <a:pPr algn="ctr"/>
            <a:r>
              <a:rPr lang="en-US" sz="1600" spc="-20" dirty="0">
                <a:solidFill>
                  <a:srgbClr val="000000"/>
                </a:solidFill>
              </a:rPr>
              <a:t>No matter how hard we try, the Bible says we...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11D3482-C008-DF1B-8587-7F10A546AD87}"/>
              </a:ext>
            </a:extLst>
          </p:cNvPr>
          <p:cNvSpPr/>
          <p:nvPr/>
        </p:nvSpPr>
        <p:spPr>
          <a:xfrm>
            <a:off x="590" y="294125"/>
            <a:ext cx="4570823" cy="302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36566" bIns="0" rtlCol="0" anchor="t" anchorCtr="0">
            <a:noAutofit/>
          </a:bodyPr>
          <a:lstStyle/>
          <a:p>
            <a:pPr algn="ctr"/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674E16C-2FE6-0DEB-6D78-69C413E20DF4}"/>
              </a:ext>
            </a:extLst>
          </p:cNvPr>
          <p:cNvSpPr/>
          <p:nvPr/>
        </p:nvSpPr>
        <p:spPr>
          <a:xfrm>
            <a:off x="3929121" y="440325"/>
            <a:ext cx="58589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5968B0"/>
                </a:solidFill>
              </a:rPr>
              <a:t>2 Peter 2:14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BAA12A-283C-F5E2-864A-FFA291631B5F}"/>
              </a:ext>
            </a:extLst>
          </p:cNvPr>
          <p:cNvSpPr/>
          <p:nvPr/>
        </p:nvSpPr>
        <p:spPr>
          <a:xfrm>
            <a:off x="50207" y="325190"/>
            <a:ext cx="4570823" cy="3021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36566" bIns="0" rtlCol="0" anchor="t" anchorCtr="0">
            <a:noAutofit/>
          </a:bodyPr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… cannot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cease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from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2000" b="1" spc="-20" dirty="0">
                <a:ln w="19050">
                  <a:noFill/>
                </a:ln>
                <a:solidFill>
                  <a:schemeClr val="tx1"/>
                </a:solidFill>
                <a:effectLst>
                  <a:glow rad="635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</a:t>
            </a:r>
            <a:r>
              <a:rPr lang="en-US" sz="1800" dirty="0">
                <a:solidFill>
                  <a:schemeClr val="tx1"/>
                </a:solidFill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10130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80C45135-25B1-491E-8905-B548C527C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" y="2082195"/>
            <a:ext cx="4570826" cy="249496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pPr defTabSz="914114">
              <a:defRPr/>
            </a:pPr>
            <a:endParaRPr lang="en-US" sz="1980" dirty="0">
              <a:solidFill>
                <a:srgbClr val="000000"/>
              </a:solidFill>
            </a:endParaRPr>
          </a:p>
        </p:txBody>
      </p:sp>
      <p:sp>
        <p:nvSpPr>
          <p:cNvPr id="11" name="Text Box 16">
            <a:extLst>
              <a:ext uri="{FF2B5EF4-FFF2-40B4-BE49-F238E27FC236}">
                <a16:creationId xmlns:a16="http://schemas.microsoft.com/office/drawing/2014/main" id="{512B34D9-7DF5-4DE7-909D-65EDB4D4B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" y="2064085"/>
            <a:ext cx="4570582" cy="276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400" spc="-70" dirty="0">
                <a:solidFill>
                  <a:srgbClr val="000000"/>
                </a:solidFill>
              </a:rPr>
              <a:t>Unless you answered “I need </a:t>
            </a:r>
            <a:r>
              <a:rPr lang="en-US" sz="150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God’s righteousness</a:t>
            </a:r>
            <a:r>
              <a:rPr lang="en-US" sz="70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 </a:t>
            </a:r>
            <a:r>
              <a:rPr lang="en-US" sz="1400" spc="-70" dirty="0">
                <a:solidFill>
                  <a:srgbClr val="000000"/>
                </a:solidFill>
              </a:rPr>
              <a:t>”, you are...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DF02F06B-E16E-439D-B116-FC999BC8F9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" y="1507220"/>
            <a:ext cx="4570826" cy="232409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0" tIns="0" rIns="0" bIns="18283" anchor="ctr"/>
          <a:lstStyle/>
          <a:p>
            <a:pPr algn="ctr" defTabSz="914114">
              <a:defRPr/>
            </a:pPr>
            <a:r>
              <a:rPr lang="en-US" sz="1500" dirty="0">
                <a:solidFill>
                  <a:srgbClr val="000000"/>
                </a:solidFill>
              </a:rPr>
              <a:t>Remember when I asked you about …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FEE2B467-92B6-49AA-818E-BECCF0948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491" y="1775656"/>
            <a:ext cx="3885200" cy="266692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36566" anchor="ctr"/>
          <a:lstStyle/>
          <a:p>
            <a:pPr algn="ctr" defTabSz="914114">
              <a:defRPr/>
            </a:pPr>
            <a:r>
              <a:rPr lang="en-US" sz="1700" b="1" dirty="0">
                <a:ln w="1270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“your need for righteousness”?</a:t>
            </a: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D62D910D-9A7E-4E8A-97D5-132E8AB7D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63" y="2267546"/>
            <a:ext cx="4570824" cy="493908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800" b="1" dirty="0">
                <a:ln w="1270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ignorant of </a:t>
            </a:r>
            <a:r>
              <a:rPr lang="en-US" sz="1850" kern="10" spc="-60" dirty="0">
                <a:ln w="1270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38100">
                    <a:srgbClr val="5968B0"/>
                  </a:glow>
                </a:effectLst>
                <a:latin typeface="Impact" panose="020B0806030902050204" pitchFamily="34" charset="0"/>
              </a:rPr>
              <a:t>God’s Righteousness</a:t>
            </a:r>
            <a:r>
              <a:rPr lang="en-US" sz="18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.</a:t>
            </a:r>
            <a:endParaRPr lang="en-US" sz="2000" dirty="0">
              <a:ln>
                <a:solidFill>
                  <a:srgbClr val="5968B0"/>
                </a:solidFill>
              </a:ln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DB2EF9-63FB-45EC-8305-8BA2251868BB}"/>
              </a:ext>
            </a:extLst>
          </p:cNvPr>
          <p:cNvSpPr/>
          <p:nvPr/>
        </p:nvSpPr>
        <p:spPr>
          <a:xfrm>
            <a:off x="831" y="353"/>
            <a:ext cx="4570582" cy="15090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17" tIns="0" rIns="36566" bIns="0" rtlCol="0" anchor="t" anchorCtr="0">
            <a:noAutofit/>
          </a:bodyPr>
          <a:lstStyle/>
          <a:p>
            <a:r>
              <a:rPr lang="en-US" sz="1600" dirty="0">
                <a:solidFill>
                  <a:srgbClr val="191919"/>
                </a:solidFill>
              </a:rPr>
              <a:t>For </a:t>
            </a:r>
            <a:r>
              <a:rPr lang="en-US" sz="1600" dirty="0">
                <a:solidFill>
                  <a:schemeClr val="tx1"/>
                </a:solidFill>
              </a:rPr>
              <a:t>they being ignorant of </a:t>
            </a:r>
          </a:p>
          <a:p>
            <a:endParaRPr lang="en-US" sz="1600" dirty="0"/>
          </a:p>
          <a:p>
            <a:r>
              <a:rPr lang="en-US" sz="1600" dirty="0"/>
              <a:t>and going about to establish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have not submitted themselves unto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8C03697-5E92-4605-9AA2-8C20B9544CFF}"/>
              </a:ext>
            </a:extLst>
          </p:cNvPr>
          <p:cNvSpPr/>
          <p:nvPr/>
        </p:nvSpPr>
        <p:spPr>
          <a:xfrm>
            <a:off x="3885789" y="29619"/>
            <a:ext cx="685520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r>
              <a:rPr lang="en-US" sz="800" dirty="0">
                <a:solidFill>
                  <a:srgbClr val="5968B0"/>
                </a:solidFill>
              </a:rPr>
              <a:t>Romans 10:3</a:t>
            </a: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B7593E50-8F37-11CC-6B00-12C5F4BDA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3530" y="1133226"/>
            <a:ext cx="2697702" cy="25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2250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the righteousness of God</a:t>
            </a: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65AC9204-27B5-05D1-DE9E-66AB1FCC2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4573" y="174458"/>
            <a:ext cx="2697702" cy="25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2250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God’s righteousness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1FFC267A-0A12-9F16-1086-F6648F0BB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74" y="664835"/>
            <a:ext cx="2697702" cy="25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2250" kern="10" dirty="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C3260C"/>
                  </a:glow>
                </a:effectLst>
                <a:latin typeface="Impact" panose="020B0806030902050204" pitchFamily="34" charset="0"/>
              </a:rPr>
              <a:t>their own righteousness</a:t>
            </a:r>
          </a:p>
        </p:txBody>
      </p:sp>
    </p:spTree>
    <p:extLst>
      <p:ext uri="{BB962C8B-B14F-4D97-AF65-F5344CB8AC3E}">
        <p14:creationId xmlns:p14="http://schemas.microsoft.com/office/powerpoint/2010/main" val="3329017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6">
            <a:extLst>
              <a:ext uri="{FF2B5EF4-FFF2-40B4-BE49-F238E27FC236}">
                <a16:creationId xmlns:a16="http://schemas.microsoft.com/office/drawing/2014/main" id="{29A4E4AA-C842-426F-B739-7E2397816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" y="1802020"/>
            <a:ext cx="4570265" cy="482884"/>
          </a:xfrm>
          <a:prstGeom prst="rect">
            <a:avLst/>
          </a:prstGeom>
          <a:solidFill>
            <a:srgbClr val="5968B0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27426" anchor="ctr" anchorCtr="0">
            <a:noAutofit/>
          </a:bodyPr>
          <a:lstStyle/>
          <a:p>
            <a:pPr algn="ctr"/>
            <a:r>
              <a:rPr lang="en-US" sz="1550" spc="-70" dirty="0">
                <a:solidFill>
                  <a:srgbClr val="000000"/>
                </a:solidFill>
              </a:rPr>
              <a:t>If you answered, “yes, it could hurt my chances”, </a:t>
            </a:r>
          </a:p>
          <a:p>
            <a:pPr algn="ctr"/>
            <a:r>
              <a:rPr lang="en-US" sz="1550" spc="-70" dirty="0">
                <a:solidFill>
                  <a:srgbClr val="000000"/>
                </a:solidFill>
              </a:rPr>
              <a:t>or even, “I’m not sure”, then you are…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87290D-F174-4C7B-B819-E4A46DB131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9" y="-3578"/>
            <a:ext cx="4570826" cy="232409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0" tIns="0" rIns="0" bIns="27426" anchor="ctr"/>
          <a:lstStyle/>
          <a:p>
            <a:pPr algn="ctr" defTabSz="914114">
              <a:defRPr/>
            </a:pPr>
            <a:r>
              <a:rPr lang="en-US" sz="1550" dirty="0">
                <a:solidFill>
                  <a:srgbClr val="000000"/>
                </a:solidFill>
              </a:rPr>
              <a:t>And remember when I asked you about being a…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5AB03A72-7514-46A6-94A3-3CF0B29B9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" y="2285914"/>
            <a:ext cx="4570824" cy="40296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417382">
              <a:defRPr/>
            </a:pPr>
            <a:r>
              <a:rPr lang="en-US" sz="1800" b="1" spc="-2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17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to</a:t>
            </a:r>
            <a:r>
              <a:rPr 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17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establish</a:t>
            </a:r>
            <a:r>
              <a:rPr 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1800" dirty="0">
                <a:ln w="1270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38100">
                    <a:srgbClr val="C3260C"/>
                  </a:glow>
                </a:effectLst>
                <a:latin typeface="Impact" panose="020B0806030902050204" pitchFamily="34" charset="0"/>
              </a:rPr>
              <a:t>your own righteousness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0E68E4-411B-2A54-9F6C-FF9D48B55E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429" b="90000" l="26923" r="100000"/>
                    </a14:imgEffect>
                    <a14:imgEffect>
                      <a14:artisticGlowEdges trans="0" smoothness="0"/>
                    </a14:imgEffect>
                  </a14:imgLayer>
                </a14:imgProps>
              </a:ext>
            </a:extLst>
          </a:blip>
          <a:srcRect l="25275" b="8685"/>
          <a:stretch/>
        </p:blipFill>
        <p:spPr>
          <a:xfrm rot="19882721">
            <a:off x="1708385" y="277415"/>
            <a:ext cx="1273712" cy="1117487"/>
          </a:xfrm>
          <a:prstGeom prst="rect">
            <a:avLst/>
          </a:prstGeom>
          <a:effectLst>
            <a:glow rad="50800">
              <a:srgbClr val="C00000">
                <a:alpha val="40000"/>
              </a:srgbClr>
            </a:glow>
          </a:effec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1677A218-9E94-428B-91C1-839C0B356F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491" y="1482017"/>
            <a:ext cx="3885200" cy="266692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36566" anchor="ctr"/>
          <a:lstStyle/>
          <a:p>
            <a:pPr algn="ctr" defTabSz="914114">
              <a:defRPr/>
            </a:pPr>
            <a:r>
              <a:rPr lang="en-US" sz="2799" b="1" dirty="0">
                <a:ln w="12700">
                  <a:solidFill>
                    <a:srgbClr val="C00000"/>
                  </a:solidFill>
                </a:ln>
                <a:solidFill>
                  <a:schemeClr val="tx1"/>
                </a:solidFill>
                <a:effectLst>
                  <a:glow rad="38100">
                    <a:srgbClr val="C3260C">
                      <a:alpha val="40000"/>
                    </a:srgbClr>
                  </a:glow>
                </a:effectLst>
                <a:latin typeface="Viner Hand ITC" panose="03070502030502020203" pitchFamily="66" charset="0"/>
              </a:rPr>
              <a:t>serial killer</a:t>
            </a:r>
            <a:r>
              <a:rPr lang="en-US" sz="1600" b="1" dirty="0">
                <a:ln w="12700">
                  <a:solidFill>
                    <a:srgbClr val="C00000"/>
                  </a:solidFill>
                </a:ln>
                <a:solidFill>
                  <a:schemeClr val="tx1"/>
                </a:solidFill>
                <a:effectLst>
                  <a:glow rad="38100">
                    <a:srgbClr val="C3260C">
                      <a:alpha val="40000"/>
                    </a:srgbClr>
                  </a:glow>
                </a:effectLst>
                <a:latin typeface="Viner Hand ITC" panose="03070502030502020203" pitchFamily="66" charset="0"/>
              </a:rPr>
              <a:t> </a:t>
            </a:r>
            <a:r>
              <a:rPr lang="en-US" sz="2500" b="1" dirty="0">
                <a:ln w="12700">
                  <a:solidFill>
                    <a:srgbClr val="C00000"/>
                  </a:solidFill>
                </a:ln>
                <a:solidFill>
                  <a:schemeClr val="tx1"/>
                </a:solidFill>
                <a:effectLst>
                  <a:glow rad="38100">
                    <a:srgbClr val="C3260C">
                      <a:alpha val="40000"/>
                    </a:srgbClr>
                  </a:glo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79347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D87F2287-3802-4323-A0CA-C0A9866F2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" y="2474701"/>
            <a:ext cx="4570826" cy="257086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0" tIns="0" rIns="0" bIns="18283" anchor="ctr"/>
          <a:lstStyle/>
          <a:p>
            <a:pPr lvl="0" algn="ctr">
              <a:defRPr/>
            </a:pPr>
            <a:endParaRPr lang="en-US" sz="1350" dirty="0">
              <a:solidFill>
                <a:srgbClr val="00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B59899-517D-4A67-9636-CD678A75C5DA}"/>
              </a:ext>
            </a:extLst>
          </p:cNvPr>
          <p:cNvSpPr/>
          <p:nvPr/>
        </p:nvSpPr>
        <p:spPr>
          <a:xfrm>
            <a:off x="-1419" y="1927810"/>
            <a:ext cx="4571829" cy="537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17" tIns="0" rIns="36566" bIns="0" rtlCol="0" anchor="t" anchorCtr="0">
            <a:no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have not submitted themselves unto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33BFAD-364D-4085-8CEA-138D26051EC1}"/>
              </a:ext>
            </a:extLst>
          </p:cNvPr>
          <p:cNvSpPr/>
          <p:nvPr/>
        </p:nvSpPr>
        <p:spPr>
          <a:xfrm>
            <a:off x="3884889" y="1954622"/>
            <a:ext cx="685520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r>
              <a:rPr lang="en-US" sz="800" dirty="0">
                <a:solidFill>
                  <a:srgbClr val="5968B0"/>
                </a:solidFill>
              </a:rPr>
              <a:t>Romans 10:3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63ED46-2FC3-4E70-BEA0-2D4A2BDC9153}"/>
              </a:ext>
            </a:extLst>
          </p:cNvPr>
          <p:cNvSpPr/>
          <p:nvPr/>
        </p:nvSpPr>
        <p:spPr>
          <a:xfrm>
            <a:off x="1034879" y="2669159"/>
            <a:ext cx="484507" cy="18283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14">
              <a:defRPr/>
            </a:pPr>
            <a:endParaRPr lang="en-US" sz="198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14A27E88-929D-46BF-A018-6F4D6759B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" y="2465561"/>
            <a:ext cx="4570826" cy="263027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18283" anchor="ctr"/>
          <a:lstStyle/>
          <a:p>
            <a:pPr lvl="0" algn="ctr">
              <a:defRPr/>
            </a:pPr>
            <a:r>
              <a:rPr lang="en-US" sz="1500" dirty="0">
                <a:solidFill>
                  <a:srgbClr val="000000"/>
                </a:solidFill>
              </a:rPr>
              <a:t>This is why </a:t>
            </a:r>
            <a:r>
              <a:rPr lang="en-US" sz="1500" b="1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many</a:t>
            </a:r>
            <a:r>
              <a:rPr lang="en-US" sz="1500" dirty="0">
                <a:solidFill>
                  <a:srgbClr val="000000"/>
                </a:solidFill>
              </a:rPr>
              <a:t> think they’re saved, but they’re not.</a:t>
            </a:r>
          </a:p>
        </p:txBody>
      </p:sp>
      <p:sp>
        <p:nvSpPr>
          <p:cNvPr id="27" name="Rectangle 2">
            <a:extLst>
              <a:ext uri="{FF2B5EF4-FFF2-40B4-BE49-F238E27FC236}">
                <a16:creationId xmlns:a16="http://schemas.microsoft.com/office/drawing/2014/main" id="{BE07DA6C-7A85-4685-F2FD-AB92BF2C0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642" y="362489"/>
            <a:ext cx="3487158" cy="31404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en-US" sz="20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ignorant of </a:t>
            </a:r>
            <a:r>
              <a:rPr lang="en-US" sz="2000" kern="10" spc="-6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508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 Righteousness</a:t>
            </a:r>
            <a:endParaRPr lang="en-US" sz="2400" dirty="0">
              <a:ln w="19050" cap="rnd">
                <a:solidFill>
                  <a:srgbClr val="5968B0"/>
                </a:solidFill>
                <a:prstDash val="solid"/>
                <a:round/>
                <a:headEnd/>
                <a:tailEnd/>
              </a:ln>
              <a:solidFill>
                <a:srgbClr val="FFFFFF"/>
              </a:solidFill>
              <a:effectLst>
                <a:glow rad="50800">
                  <a:srgbClr val="5968B0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28" name="Rectangle 2">
            <a:extLst>
              <a:ext uri="{FF2B5EF4-FFF2-40B4-BE49-F238E27FC236}">
                <a16:creationId xmlns:a16="http://schemas.microsoft.com/office/drawing/2014/main" id="{B47A73D9-FB47-755B-D7E1-858FA17BE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641" y="1277055"/>
            <a:ext cx="2894857" cy="40296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defTabSz="417382">
              <a:defRPr/>
            </a:pPr>
            <a:r>
              <a:rPr lang="en-US" sz="2000" b="1" spc="-20" dirty="0">
                <a:ln w="19050">
                  <a:noFill/>
                </a:ln>
                <a:solidFill>
                  <a:schemeClr val="tx1"/>
                </a:solidFill>
                <a:effectLst>
                  <a:glow rad="889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en-US" sz="14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0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to establish </a:t>
            </a:r>
          </a:p>
          <a:p>
            <a:pPr defTabSz="417382">
              <a:defRPr/>
            </a:pPr>
            <a:r>
              <a:rPr lang="en-US" sz="2000" dirty="0">
                <a:ln w="1270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508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their own righteousness</a:t>
            </a:r>
          </a:p>
        </p:txBody>
      </p:sp>
      <p:sp>
        <p:nvSpPr>
          <p:cNvPr id="29" name="Rectangle 2">
            <a:extLst>
              <a:ext uri="{FF2B5EF4-FFF2-40B4-BE49-F238E27FC236}">
                <a16:creationId xmlns:a16="http://schemas.microsoft.com/office/drawing/2014/main" id="{9C78A827-E92D-A43C-2271-24A4402B57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641" y="780033"/>
            <a:ext cx="1040818" cy="26484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en-US" sz="18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... and ...</a:t>
            </a:r>
            <a:endParaRPr lang="en-US" sz="2000" dirty="0">
              <a:ln>
                <a:solidFill>
                  <a:srgbClr val="5968B0"/>
                </a:solidFill>
              </a:ln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30" name="Rectangle 2">
            <a:extLst>
              <a:ext uri="{FF2B5EF4-FFF2-40B4-BE49-F238E27FC236}">
                <a16:creationId xmlns:a16="http://schemas.microsoft.com/office/drawing/2014/main" id="{41587DF5-866C-2004-CD04-A0DD1B0578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033" y="1248630"/>
            <a:ext cx="302766" cy="26484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3598" b="1" dirty="0">
                <a:ln w="12700">
                  <a:solidFill>
                    <a:srgbClr val="C00000"/>
                  </a:solidFill>
                </a:ln>
                <a:solidFill>
                  <a:schemeClr val="tx1"/>
                </a:solidFill>
                <a:sym typeface="Wingdings" panose="05000000000000000000" pitchFamily="2" charset="2"/>
              </a:rPr>
              <a:t></a:t>
            </a:r>
            <a:endParaRPr lang="en-US" sz="3998" dirty="0">
              <a:ln w="12700">
                <a:solidFill>
                  <a:srgbClr val="C00000"/>
                </a:solidFill>
              </a:ln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1" name="Rectangle 2">
            <a:extLst>
              <a:ext uri="{FF2B5EF4-FFF2-40B4-BE49-F238E27FC236}">
                <a16:creationId xmlns:a16="http://schemas.microsoft.com/office/drawing/2014/main" id="{99238FD1-DF0F-BB14-74CB-92FEF7885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033" y="437072"/>
            <a:ext cx="302766" cy="26484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3598" b="1" dirty="0">
                <a:ln w="12700">
                  <a:solidFill>
                    <a:srgbClr val="C00000"/>
                  </a:solidFill>
                </a:ln>
                <a:solidFill>
                  <a:schemeClr val="tx1"/>
                </a:solidFill>
                <a:sym typeface="Wingdings" panose="05000000000000000000" pitchFamily="2" charset="2"/>
              </a:rPr>
              <a:t></a:t>
            </a:r>
            <a:endParaRPr lang="en-US" sz="3998" dirty="0">
              <a:ln w="12700">
                <a:solidFill>
                  <a:srgbClr val="C00000"/>
                </a:solidFill>
              </a:ln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66D5F8-84CB-0078-6D1A-E9B404E4B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70" y="23950"/>
            <a:ext cx="1752149" cy="26484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en-US" sz="1800" b="1" u="sng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Those who are</a:t>
            </a:r>
            <a:r>
              <a:rPr lang="en-US" sz="18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:</a:t>
            </a:r>
            <a:endParaRPr lang="en-US" sz="2000" dirty="0">
              <a:ln>
                <a:solidFill>
                  <a:srgbClr val="5968B0"/>
                </a:solidFill>
              </a:ln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B0FA0C4E-B432-1B12-9226-6CE9C7722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74" y="2107996"/>
            <a:ext cx="2697702" cy="25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2250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the righteousness of God</a:t>
            </a:r>
          </a:p>
        </p:txBody>
      </p:sp>
    </p:spTree>
    <p:extLst>
      <p:ext uri="{BB962C8B-B14F-4D97-AF65-F5344CB8AC3E}">
        <p14:creationId xmlns:p14="http://schemas.microsoft.com/office/powerpoint/2010/main" val="204559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"/>
          <p:cNvSpPr>
            <a:spLocks noChangeArrowheads="1"/>
          </p:cNvSpPr>
          <p:nvPr/>
        </p:nvSpPr>
        <p:spPr bwMode="auto">
          <a:xfrm>
            <a:off x="588" y="1600143"/>
            <a:ext cx="4570826" cy="252618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91417" tIns="0" rIns="0" bIns="0" anchor="ctr"/>
          <a:lstStyle/>
          <a:p>
            <a:pPr defTabSz="914114">
              <a:defRPr/>
            </a:pPr>
            <a:r>
              <a:rPr lang="en-US" sz="1550" dirty="0">
                <a:solidFill>
                  <a:srgbClr val="000000"/>
                </a:solidFill>
              </a:rPr>
              <a:t>All the world’s religions only teach people how to...</a:t>
            </a:r>
          </a:p>
        </p:txBody>
      </p:sp>
      <p:sp>
        <p:nvSpPr>
          <p:cNvPr id="32" name="Rectangle 3"/>
          <p:cNvSpPr>
            <a:spLocks noChangeArrowheads="1"/>
          </p:cNvSpPr>
          <p:nvPr/>
        </p:nvSpPr>
        <p:spPr bwMode="auto">
          <a:xfrm>
            <a:off x="587" y="-6976"/>
            <a:ext cx="4570826" cy="265662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18283" tIns="0" rIns="18283" bIns="36566" anchor="ctr"/>
          <a:lstStyle/>
          <a:p>
            <a:pPr algn="ctr" defTabSz="914114">
              <a:defRPr/>
            </a:pPr>
            <a:endParaRPr lang="en-US" sz="1700" spc="-20" dirty="0">
              <a:solidFill>
                <a:srgbClr val="00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DF80EC0-8DC9-4205-A1A4-ED3CF1C61B0F}"/>
              </a:ext>
            </a:extLst>
          </p:cNvPr>
          <p:cNvSpPr txBox="1"/>
          <p:nvPr/>
        </p:nvSpPr>
        <p:spPr>
          <a:xfrm>
            <a:off x="3732710" y="-51724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8000">
                <a:ln w="38100">
                  <a:solidFill>
                    <a:schemeClr val="bg1"/>
                  </a:solidFill>
                </a:ln>
                <a:solidFill>
                  <a:srgbClr val="FFFF66"/>
                </a:solidFill>
                <a:latin typeface="Franklin Gothic Heavy" panose="020B0903020102020204" pitchFamily="34" charset="0"/>
              </a:defRPr>
            </a:lvl1pPr>
          </a:lstStyle>
          <a:p>
            <a:r>
              <a:rPr lang="en-US" sz="1800" b="1" spc="100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Liar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3638CD2D-D5FA-4EFD-9CD2-2408B825C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" y="271743"/>
            <a:ext cx="4570826" cy="271787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18283" tIns="0" rIns="18283" bIns="36566" anchor="ctr"/>
          <a:lstStyle/>
          <a:p>
            <a:pPr algn="ctr" defTabSz="914114">
              <a:defRPr/>
            </a:pPr>
            <a:endParaRPr lang="en-US" sz="1700" spc="-20" dirty="0">
              <a:solidFill>
                <a:srgbClr val="00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5AABCFF-91A1-491C-8C48-E2A67794BF70}"/>
              </a:ext>
            </a:extLst>
          </p:cNvPr>
          <p:cNvSpPr txBox="1"/>
          <p:nvPr/>
        </p:nvSpPr>
        <p:spPr>
          <a:xfrm>
            <a:off x="110073" y="2154523"/>
            <a:ext cx="3159429" cy="23320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400" b="1" dirty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They </a:t>
            </a:r>
            <a:r>
              <a:rPr lang="en-US" sz="1400" b="1" u="sng" dirty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all</a:t>
            </a:r>
            <a:r>
              <a:rPr lang="en-US" sz="1400" b="1" dirty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teach… some belief system</a:t>
            </a:r>
            <a:endParaRPr lang="en-US" sz="3998" dirty="0">
              <a:solidFill>
                <a:schemeClr val="tx1"/>
              </a:solidFill>
              <a:effectLst>
                <a:glow rad="76200">
                  <a:srgbClr val="C0260C"/>
                </a:glow>
              </a:effectLst>
            </a:endParaRPr>
          </a:p>
        </p:txBody>
      </p:sp>
      <p:sp>
        <p:nvSpPr>
          <p:cNvPr id="45" name="Rectangle 2">
            <a:extLst>
              <a:ext uri="{FF2B5EF4-FFF2-40B4-BE49-F238E27FC236}">
                <a16:creationId xmlns:a16="http://schemas.microsoft.com/office/drawing/2014/main" id="{57878B88-9161-413B-B137-F77D40B222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" y="1857661"/>
            <a:ext cx="4570824" cy="278454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tIns="0" bIns="0" anchor="ctr"/>
          <a:lstStyle/>
          <a:p>
            <a:pPr defTabSz="417382">
              <a:defRPr/>
            </a:pPr>
            <a:r>
              <a:rPr lang="en-US" sz="1600" dirty="0">
                <a:solidFill>
                  <a:srgbClr val="FFFFFF"/>
                </a:solidFill>
              </a:rPr>
              <a:t>      establish </a:t>
            </a:r>
            <a:r>
              <a:rPr lang="en-US" sz="1700" dirty="0">
                <a:ln w="12700">
                  <a:solidFill>
                    <a:srgbClr val="C3260C"/>
                  </a:solidFill>
                </a:ln>
                <a:solidFill>
                  <a:srgbClr val="FFFFFF"/>
                </a:solidFill>
                <a:latin typeface="Impact" panose="020B0806030902050204" pitchFamily="34" charset="0"/>
              </a:rPr>
              <a:t>their own righteousness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2B17535-D56B-4BED-9DD1-3FC33A2456D4}"/>
              </a:ext>
            </a:extLst>
          </p:cNvPr>
          <p:cNvSpPr/>
          <p:nvPr/>
        </p:nvSpPr>
        <p:spPr>
          <a:xfrm>
            <a:off x="3835539" y="1964183"/>
            <a:ext cx="742671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r>
              <a:rPr lang="en-US" sz="800" dirty="0">
                <a:solidFill>
                  <a:srgbClr val="5968B0"/>
                </a:solidFill>
              </a:rPr>
              <a:t>Romans 10:3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1C74671-5A16-4E2B-B9ED-CC12CD89CFA1}"/>
              </a:ext>
            </a:extLst>
          </p:cNvPr>
          <p:cNvGrpSpPr/>
          <p:nvPr/>
        </p:nvGrpSpPr>
        <p:grpSpPr>
          <a:xfrm>
            <a:off x="3272704" y="2276646"/>
            <a:ext cx="1261292" cy="259295"/>
            <a:chOff x="3179860" y="2181425"/>
            <a:chExt cx="1261616" cy="259362"/>
          </a:xfrm>
        </p:grpSpPr>
        <p:sp>
          <p:nvSpPr>
            <p:cNvPr id="31" name="Plus Sign 30">
              <a:extLst>
                <a:ext uri="{FF2B5EF4-FFF2-40B4-BE49-F238E27FC236}">
                  <a16:creationId xmlns:a16="http://schemas.microsoft.com/office/drawing/2014/main" id="{BFBD8C5A-30AC-48C1-BB9B-0B25C1EAB99D}"/>
                </a:ext>
              </a:extLst>
            </p:cNvPr>
            <p:cNvSpPr/>
            <p:nvPr/>
          </p:nvSpPr>
          <p:spPr>
            <a:xfrm>
              <a:off x="3179860" y="2181425"/>
              <a:ext cx="271996" cy="240345"/>
            </a:xfrm>
            <a:prstGeom prst="mathPlus">
              <a:avLst/>
            </a:prstGeom>
            <a:solidFill>
              <a:schemeClr val="tx1"/>
            </a:solidFill>
            <a:ln w="9525">
              <a:solidFill>
                <a:srgbClr val="C0260C"/>
              </a:solidFill>
            </a:ln>
            <a:effectLst>
              <a:glow rad="38100">
                <a:srgbClr val="C0260C">
                  <a:alpha val="5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3998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D8033C5-F4BE-4932-BD85-011B16AE150D}"/>
                </a:ext>
              </a:extLst>
            </p:cNvPr>
            <p:cNvSpPr txBox="1"/>
            <p:nvPr/>
          </p:nvSpPr>
          <p:spPr>
            <a:xfrm>
              <a:off x="3509941" y="2184241"/>
              <a:ext cx="931535" cy="25654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en-US" sz="2000" b="1" spc="30" dirty="0">
                  <a:ln w="19050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C0260C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works!</a:t>
              </a:r>
              <a:endParaRPr lang="en-US" sz="2000" dirty="0">
                <a:solidFill>
                  <a:schemeClr val="tx1"/>
                </a:solidFill>
                <a:effectLst>
                  <a:glow rad="76200">
                    <a:srgbClr val="C0260C"/>
                  </a:glow>
                </a:effectLst>
              </a:endParaRPr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483A1FF4-16BD-4DB4-9244-E0984CD06FE0}"/>
              </a:ext>
            </a:extLst>
          </p:cNvPr>
          <p:cNvSpPr/>
          <p:nvPr/>
        </p:nvSpPr>
        <p:spPr>
          <a:xfrm>
            <a:off x="1462116" y="208995"/>
            <a:ext cx="822749" cy="18283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98" dirty="0"/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27E2FEE2-EF1B-4647-A7F9-A5708B605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" y="-5549"/>
            <a:ext cx="4570826" cy="265662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18283" tIns="0" rIns="18283" bIns="36566" anchor="ctr"/>
          <a:lstStyle/>
          <a:p>
            <a:pPr algn="ctr" defTabSz="914114">
              <a:defRPr/>
            </a:pPr>
            <a:r>
              <a:rPr lang="en-US" sz="1700" spc="-20" dirty="0">
                <a:solidFill>
                  <a:srgbClr val="000000"/>
                </a:solidFill>
              </a:rPr>
              <a:t>There is only </a:t>
            </a:r>
            <a:r>
              <a:rPr lang="en-US" sz="1700" b="1" spc="-2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one way </a:t>
            </a:r>
            <a:r>
              <a:rPr lang="en-US" sz="1700" spc="-20" dirty="0">
                <a:solidFill>
                  <a:srgbClr val="000000"/>
                </a:solidFill>
              </a:rPr>
              <a:t>to stop being a          .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5980C5E-C8C3-495C-A665-BB97D4B5B355}"/>
              </a:ext>
            </a:extLst>
          </p:cNvPr>
          <p:cNvSpPr/>
          <p:nvPr/>
        </p:nvSpPr>
        <p:spPr>
          <a:xfrm>
            <a:off x="1553025" y="492900"/>
            <a:ext cx="822749" cy="18283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98" dirty="0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1A85B41F-8D44-4C45-B25A-D3DBB006E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7" y="311834"/>
            <a:ext cx="4570826" cy="271787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18283" tIns="0" rIns="18283" bIns="36566" anchor="ctr"/>
          <a:lstStyle/>
          <a:p>
            <a:pPr algn="ctr" defTabSz="914114">
              <a:defRPr/>
            </a:pPr>
            <a:r>
              <a:rPr lang="en-US" sz="1700" spc="-20" dirty="0">
                <a:solidFill>
                  <a:srgbClr val="000000"/>
                </a:solidFill>
              </a:rPr>
              <a:t>There is only </a:t>
            </a:r>
            <a:r>
              <a:rPr lang="en-US" sz="1700" b="1" spc="-2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one way </a:t>
            </a:r>
            <a:r>
              <a:rPr lang="en-US" sz="1700" spc="-20" dirty="0">
                <a:solidFill>
                  <a:srgbClr val="000000"/>
                </a:solidFill>
              </a:rPr>
              <a:t>to “cease from </a:t>
            </a:r>
            <a:r>
              <a:rPr lang="en-US" sz="1900" b="1" spc="-20" dirty="0">
                <a:ln w="19050">
                  <a:noFill/>
                </a:ln>
                <a:solidFill>
                  <a:schemeClr val="tx1"/>
                </a:solidFill>
                <a:effectLst>
                  <a:glow rad="762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</a:t>
            </a:r>
            <a:r>
              <a:rPr lang="en-US" sz="1700" spc="-20" dirty="0">
                <a:solidFill>
                  <a:srgbClr val="000000"/>
                </a:solidFill>
              </a:rPr>
              <a:t>”.</a:t>
            </a:r>
          </a:p>
        </p:txBody>
      </p:sp>
      <p:sp>
        <p:nvSpPr>
          <p:cNvPr id="40" name="Text Box 16"/>
          <p:cNvSpPr txBox="1">
            <a:spLocks noChangeArrowheads="1"/>
          </p:cNvSpPr>
          <p:nvPr/>
        </p:nvSpPr>
        <p:spPr bwMode="auto">
          <a:xfrm>
            <a:off x="360838" y="599063"/>
            <a:ext cx="12396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/>
          <a:p>
            <a:pPr algn="ctr" defTabSz="626012">
              <a:defRPr/>
            </a:pPr>
            <a:r>
              <a:rPr lang="en-US" sz="2400" spc="-50" dirty="0">
                <a:solidFill>
                  <a:srgbClr val="000000"/>
                </a:solidFill>
              </a:rPr>
              <a:t>You need</a:t>
            </a:r>
          </a:p>
        </p:txBody>
      </p:sp>
      <p:sp>
        <p:nvSpPr>
          <p:cNvPr id="37" name="WordArt 64"/>
          <p:cNvSpPr>
            <a:spLocks noChangeAspect="1" noChangeArrowheads="1" noChangeShapeType="1" noTextEdit="1"/>
          </p:cNvSpPr>
          <p:nvPr/>
        </p:nvSpPr>
        <p:spPr bwMode="auto">
          <a:xfrm>
            <a:off x="817651" y="1067495"/>
            <a:ext cx="4087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/>
          <a:p>
            <a:pPr algn="ctr" defTabSz="626012">
              <a:defRPr/>
            </a:pPr>
            <a:r>
              <a:rPr lang="en-US" sz="2400" spc="-50" dirty="0">
                <a:solidFill>
                  <a:srgbClr val="000000"/>
                </a:solidFill>
              </a:rPr>
              <a:t>not</a:t>
            </a:r>
          </a:p>
        </p:txBody>
      </p:sp>
      <p:grpSp>
        <p:nvGrpSpPr>
          <p:cNvPr id="3" name="Group 8">
            <a:extLst>
              <a:ext uri="{FF2B5EF4-FFF2-40B4-BE49-F238E27FC236}">
                <a16:creationId xmlns:a16="http://schemas.microsoft.com/office/drawing/2014/main" id="{7D61176B-62AA-11C9-6009-9AC99CFDCCA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262235" y="2480737"/>
            <a:ext cx="300028" cy="233322"/>
            <a:chOff x="681" y="66"/>
            <a:chExt cx="315" cy="245"/>
          </a:xfrm>
        </p:grpSpPr>
        <p:sp>
          <p:nvSpPr>
            <p:cNvPr id="4" name="WordArt 9">
              <a:extLst>
                <a:ext uri="{FF2B5EF4-FFF2-40B4-BE49-F238E27FC236}">
                  <a16:creationId xmlns:a16="http://schemas.microsoft.com/office/drawing/2014/main" id="{20A2C4A5-5046-5D4B-0F4F-0F4F8021BF15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 rot="-150682">
              <a:off x="684" y="66"/>
              <a:ext cx="192" cy="22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389" i="1" kern="10" dirty="0">
                  <a:ln w="9525">
                    <a:noFill/>
                    <a:round/>
                    <a:headEnd/>
                    <a:tailEnd/>
                  </a:ln>
                  <a:solidFill>
                    <a:srgbClr val="00FF00"/>
                  </a:solidFill>
                  <a:latin typeface="Verdana"/>
                </a:rPr>
                <a:t>e</a:t>
              </a:r>
            </a:p>
          </p:txBody>
        </p:sp>
        <p:sp>
          <p:nvSpPr>
            <p:cNvPr id="5" name="Text Box 10">
              <a:extLst>
                <a:ext uri="{FF2B5EF4-FFF2-40B4-BE49-F238E27FC236}">
                  <a16:creationId xmlns:a16="http://schemas.microsoft.com/office/drawing/2014/main" id="{50CB83D0-F261-1FF6-BFE4-A36A12B05B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" y="151"/>
              <a:ext cx="315" cy="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416626"/>
              <a:r>
                <a:rPr lang="en-US" sz="389" dirty="0">
                  <a:solidFill>
                    <a:srgbClr val="66FF33"/>
                  </a:solidFill>
                </a:rPr>
                <a:t>=mc</a:t>
              </a:r>
              <a:r>
                <a:rPr lang="en-US" sz="389" baseline="30000" dirty="0">
                  <a:solidFill>
                    <a:srgbClr val="66FF33"/>
                  </a:solidFill>
                </a:rPr>
                <a:t>2</a:t>
              </a:r>
            </a:p>
          </p:txBody>
        </p:sp>
      </p:grpSp>
      <p:pic>
        <p:nvPicPr>
          <p:cNvPr id="6" name="Picture 11" descr="star-of-david">
            <a:extLst>
              <a:ext uri="{FF2B5EF4-FFF2-40B4-BE49-F238E27FC236}">
                <a16:creationId xmlns:a16="http://schemas.microsoft.com/office/drawing/2014/main" id="{3F40F619-CF9A-3365-0424-D1C9C499B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883"/>
          <a:stretch>
            <a:fillRect/>
          </a:stretch>
        </p:blipFill>
        <p:spPr bwMode="auto">
          <a:xfrm>
            <a:off x="1643179" y="2390282"/>
            <a:ext cx="271451" cy="314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simple_cross_01_01">
            <a:extLst>
              <a:ext uri="{FF2B5EF4-FFF2-40B4-BE49-F238E27FC236}">
                <a16:creationId xmlns:a16="http://schemas.microsoft.com/office/drawing/2014/main" id="{72F235E6-F02D-0B6B-B8B1-770B77673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47939" y="2401012"/>
            <a:ext cx="213350" cy="319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C61561FF-0205-8FB8-9417-B4E2D98EBC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1033" b="92698" l="4277" r="20126">
                        <a14:foregroundMark x1="16226" y1="86910" x2="16226" y2="869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72" t="81001" r="79100" b="6247"/>
          <a:stretch/>
        </p:blipFill>
        <p:spPr bwMode="auto">
          <a:xfrm>
            <a:off x="338918" y="2435399"/>
            <a:ext cx="264837" cy="286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B47E45D4-0AD3-4855-9702-3CC46EC052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6489" b="99695" l="431" r="331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6521" r="66503"/>
          <a:stretch/>
        </p:blipFill>
        <p:spPr bwMode="auto">
          <a:xfrm>
            <a:off x="782443" y="2439057"/>
            <a:ext cx="269942" cy="267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791E59C7-81CA-2BD8-543E-1DC6DAE216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0916" b="93282" l="216" r="165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0883" r="83251" b="6205"/>
          <a:stretch/>
        </p:blipFill>
        <p:spPr bwMode="auto">
          <a:xfrm rot="2026691">
            <a:off x="2542673" y="2439044"/>
            <a:ext cx="247106" cy="268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85C65DD-D3A8-2755-387F-F92AC958035A}"/>
              </a:ext>
            </a:extLst>
          </p:cNvPr>
          <p:cNvGrpSpPr>
            <a:grpSpLocks noChangeAspect="1"/>
          </p:cNvGrpSpPr>
          <p:nvPr/>
        </p:nvGrpSpPr>
        <p:grpSpPr>
          <a:xfrm>
            <a:off x="2141431" y="2388384"/>
            <a:ext cx="176206" cy="306258"/>
            <a:chOff x="1869910" y="21685"/>
            <a:chExt cx="293689" cy="51052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344AA94-2A52-FFCC-62CF-0E3F89FEF2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6894" b="84741" l="18595" r="8099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77" t="18420" r="21292" b="16316"/>
            <a:stretch/>
          </p:blipFill>
          <p:spPr>
            <a:xfrm>
              <a:off x="1869910" y="169359"/>
              <a:ext cx="293689" cy="36284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F118FF5-5C35-8431-751F-4027C80A6A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2881" b="95885" l="18529" r="822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64" r="17707"/>
            <a:stretch/>
          </p:blipFill>
          <p:spPr>
            <a:xfrm>
              <a:off x="1951503" y="21685"/>
              <a:ext cx="158117" cy="156634"/>
            </a:xfrm>
            <a:prstGeom prst="rect">
              <a:avLst/>
            </a:prstGeom>
          </p:spPr>
        </p:pic>
      </p:grpSp>
      <p:sp>
        <p:nvSpPr>
          <p:cNvPr id="14" name="TextBox 11">
            <a:extLst>
              <a:ext uri="{FF2B5EF4-FFF2-40B4-BE49-F238E27FC236}">
                <a16:creationId xmlns:a16="http://schemas.microsoft.com/office/drawing/2014/main" id="{9875D0E2-3CF3-7810-7546-E200FBA9D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8354" y="611070"/>
            <a:ext cx="1384347" cy="276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1980" kern="1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762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 </a:t>
            </a:r>
            <a:r>
              <a:rPr lang="en-US" sz="2250" kern="1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762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righteousness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D10CB1F7-A51E-FD62-EE0B-C3E7BC997F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31" y="1082177"/>
            <a:ext cx="1384347" cy="276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1980" kern="10" dirty="0">
                <a:ln w="1905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381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your own </a:t>
            </a:r>
            <a:r>
              <a:rPr lang="en-US" sz="2250" kern="10" dirty="0">
                <a:ln w="1905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381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righteousness</a:t>
            </a:r>
          </a:p>
        </p:txBody>
      </p:sp>
    </p:spTree>
    <p:extLst>
      <p:ext uri="{BB962C8B-B14F-4D97-AF65-F5344CB8AC3E}">
        <p14:creationId xmlns:p14="http://schemas.microsoft.com/office/powerpoint/2010/main" val="155114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A1ED7415-3542-40C3-8E7B-19D6CA842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" y="2271836"/>
            <a:ext cx="4570824" cy="471012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417382"/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D80FB2-D91C-49B8-B404-A0F5A54C0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47" y="2297711"/>
            <a:ext cx="4370739" cy="36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88900">
              <a:srgbClr val="5968B0"/>
            </a:glow>
          </a:effectLst>
        </p:spPr>
        <p:txBody>
          <a:bodyPr wrap="none" lIns="0" tIns="0" rIns="0" bIns="0">
            <a:noAutofit/>
          </a:bodyPr>
          <a:lstStyle/>
          <a:p>
            <a:pPr>
              <a:lnSpc>
                <a:spcPts val="2200"/>
              </a:lnSpc>
              <a:tabLst>
                <a:tab pos="1426718" algn="l"/>
              </a:tabLst>
            </a:pPr>
            <a:r>
              <a:rPr lang="en-US" sz="2000" dirty="0">
                <a:solidFill>
                  <a:schemeClr val="tx1"/>
                </a:solidFill>
              </a:rPr>
              <a:t>[God]</a:t>
            </a:r>
            <a:r>
              <a:rPr lang="en-US" sz="600" dirty="0">
                <a:solidFill>
                  <a:srgbClr val="191919"/>
                </a:solidFill>
              </a:rPr>
              <a:t> hath</a:t>
            </a:r>
            <a:r>
              <a:rPr lang="en-US" sz="800" dirty="0">
                <a:solidFill>
                  <a:srgbClr val="191919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made </a:t>
            </a: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him</a:t>
            </a:r>
            <a:r>
              <a:rPr lang="en-US" sz="1200" dirty="0">
                <a:solidFill>
                  <a:srgbClr val="191919"/>
                </a:solidFill>
              </a:rPr>
              <a:t>…</a:t>
            </a: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b="1" u="sng" dirty="0">
                <a:ln w="9525">
                  <a:solidFill>
                    <a:srgbClr val="5968B0"/>
                  </a:solidFill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knew no sin</a:t>
            </a:r>
            <a:r>
              <a:rPr lang="en-US" sz="2666" b="1" dirty="0">
                <a:ln w="19050">
                  <a:solidFill>
                    <a:schemeClr val="bg1">
                      <a:lumMod val="65000"/>
                      <a:lumOff val="35000"/>
                    </a:schemeClr>
                  </a:solidFill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B83E8F68-2CD2-4653-944F-6027B2E66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" y="1990125"/>
            <a:ext cx="4570823" cy="285174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 defTabSz="914114">
              <a:lnSpc>
                <a:spcPts val="1600"/>
              </a:lnSpc>
              <a:defRPr/>
            </a:pPr>
            <a:endParaRPr lang="en-US" sz="1500" spc="-20" dirty="0">
              <a:solidFill>
                <a:srgbClr val="000000"/>
              </a:solidFill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24396B82-4489-47A9-B704-272F1150A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789" y="685977"/>
            <a:ext cx="1408738" cy="235364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lIns="0" tIns="0" rIns="0" bIns="9142" anchor="ctr" anchorCtr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en-US" sz="1800" b="1" spc="-2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Jesus has...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AAFC1AC9-C95B-45E4-B3AB-B247328DD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" y="355"/>
            <a:ext cx="4570824" cy="618038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tIns="0" bIns="0" anchor="t"/>
          <a:lstStyle/>
          <a:p>
            <a:pPr defTabSz="417382">
              <a:lnSpc>
                <a:spcPts val="2300"/>
              </a:lnSpc>
            </a:pPr>
            <a:r>
              <a:rPr lang="en-US" sz="1600" dirty="0">
                <a:solidFill>
                  <a:srgbClr val="5968B0"/>
                </a:solidFill>
              </a:rPr>
              <a:t>Since Jesus is... </a:t>
            </a:r>
            <a:r>
              <a:rPr lang="en-US" sz="1800" dirty="0">
                <a:solidFill>
                  <a:srgbClr val="FFFFFF"/>
                </a:solidFill>
              </a:rPr>
              <a:t>God</a:t>
            </a:r>
            <a:r>
              <a:rPr lang="en-US" sz="1100" dirty="0">
                <a:solidFill>
                  <a:srgbClr val="191919"/>
                </a:solidFill>
              </a:rPr>
              <a:t>…</a:t>
            </a:r>
            <a:r>
              <a:rPr lang="en-US" sz="1800" dirty="0">
                <a:solidFill>
                  <a:srgbClr val="FFFFFF"/>
                </a:solidFill>
              </a:rPr>
              <a:t>manifest in the flesh</a:t>
            </a:r>
          </a:p>
          <a:p>
            <a:pPr defTabSz="417382">
              <a:lnSpc>
                <a:spcPts val="2300"/>
              </a:lnSpc>
            </a:pPr>
            <a:r>
              <a:rPr lang="en-US" sz="1600" dirty="0">
                <a:solidFill>
                  <a:srgbClr val="5968B0"/>
                </a:solidFill>
              </a:rPr>
              <a:t>And it is…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800" dirty="0">
                <a:solidFill>
                  <a:srgbClr val="FFFFFF"/>
                </a:solidFill>
              </a:rPr>
              <a:t>impossible for God to lie...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4024C37-11A8-4924-A10F-6E06652FB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95" y="704007"/>
            <a:ext cx="1218886" cy="1218886"/>
          </a:xfrm>
          <a:prstGeom prst="rect">
            <a:avLst/>
          </a:prstGeom>
        </p:spPr>
      </p:pic>
      <p:sp>
        <p:nvSpPr>
          <p:cNvPr id="17" name="TextBox 5">
            <a:extLst>
              <a:ext uri="{FF2B5EF4-FFF2-40B4-BE49-F238E27FC236}">
                <a16:creationId xmlns:a16="http://schemas.microsoft.com/office/drawing/2014/main" id="{5FCE687B-AA19-4D61-99D4-FFBCC9E29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9705" y="434716"/>
            <a:ext cx="682879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dirty="0">
                <a:solidFill>
                  <a:srgbClr val="5968B0"/>
                </a:solidFill>
              </a:rPr>
              <a:t>1 Timothy 3:16</a:t>
            </a: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C1AEA985-A1EB-45F3-AB30-8A9E4BFDE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181" y="306484"/>
            <a:ext cx="636393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dirty="0">
                <a:solidFill>
                  <a:srgbClr val="5968B0"/>
                </a:solidFill>
              </a:rPr>
              <a:t>Hebrews 6:18</a:t>
            </a:r>
          </a:p>
        </p:txBody>
      </p:sp>
      <p:sp>
        <p:nvSpPr>
          <p:cNvPr id="22" name="TextBox 5">
            <a:extLst>
              <a:ext uri="{FF2B5EF4-FFF2-40B4-BE49-F238E27FC236}">
                <a16:creationId xmlns:a16="http://schemas.microsoft.com/office/drawing/2014/main" id="{DC85F95C-5189-420A-AD2F-EADD5F696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5326" y="2585887"/>
            <a:ext cx="838371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dirty="0">
                <a:solidFill>
                  <a:srgbClr val="5968B0"/>
                </a:solidFill>
              </a:rPr>
              <a:t>2 Corinthians 5:21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C81541CE-B61B-20A8-F9E1-A5A50CF9E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789" y="1295420"/>
            <a:ext cx="1408738" cy="235364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lIns="0" tIns="0" rIns="0" bIns="9142" anchor="ctr" anchorCtr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en-US" sz="1800" b="1" spc="-2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Jesus is...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8F6BD3-9382-86CA-4966-F5785D8F3F14}"/>
              </a:ext>
            </a:extLst>
          </p:cNvPr>
          <p:cNvSpPr/>
          <p:nvPr/>
        </p:nvSpPr>
        <p:spPr>
          <a:xfrm>
            <a:off x="1079250" y="2196427"/>
            <a:ext cx="1983738" cy="16622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98" dirty="0"/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94E112A2-2589-A249-71C1-A3CB04AC6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" y="2032579"/>
            <a:ext cx="4570823" cy="255966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ts val="1600"/>
              </a:lnSpc>
              <a:defRPr/>
            </a:pPr>
            <a:r>
              <a:rPr lang="en-US" sz="1500" spc="-20" dirty="0">
                <a:solidFill>
                  <a:srgbClr val="000000"/>
                </a:solidFill>
              </a:rPr>
              <a:t>Since it was </a:t>
            </a:r>
            <a:r>
              <a:rPr lang="en-US" sz="1500" b="1" spc="-2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completely impossible </a:t>
            </a:r>
            <a:r>
              <a:rPr lang="en-US" sz="1500" spc="-20" dirty="0">
                <a:solidFill>
                  <a:srgbClr val="000000"/>
                </a:solidFill>
              </a:rPr>
              <a:t>for Jesus to </a:t>
            </a:r>
            <a:r>
              <a:rPr lang="en-US" sz="1650" b="1" spc="-20" dirty="0">
                <a:ln w="19050">
                  <a:noFill/>
                </a:ln>
                <a:solidFill>
                  <a:schemeClr val="tx1"/>
                </a:solidFill>
                <a:effectLst>
                  <a:glow rad="762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</a:t>
            </a:r>
            <a:r>
              <a:rPr lang="en-US" sz="1500" spc="-20" dirty="0">
                <a:solidFill>
                  <a:srgbClr val="000000"/>
                </a:solidFill>
              </a:rPr>
              <a:t>...</a:t>
            </a: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441602A6-530F-4FAC-B4EA-036CA256B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3557" y="818029"/>
            <a:ext cx="1384347" cy="276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2445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The Impossibility of Sin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22DF226-8548-4C37-8FCA-C5F7A7CA6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5430" y="1439550"/>
            <a:ext cx="1384347" cy="276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2445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God’s Righteousness</a:t>
            </a:r>
          </a:p>
        </p:txBody>
      </p:sp>
    </p:spTree>
    <p:extLst>
      <p:ext uri="{BB962C8B-B14F-4D97-AF65-F5344CB8AC3E}">
        <p14:creationId xmlns:p14="http://schemas.microsoft.com/office/powerpoint/2010/main" val="281182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616607" y="926771"/>
            <a:ext cx="1895667" cy="1425622"/>
            <a:chOff x="2971800" y="1219200"/>
            <a:chExt cx="1517650" cy="1447800"/>
          </a:xfrm>
        </p:grpSpPr>
        <p:pic>
          <p:nvPicPr>
            <p:cNvPr id="26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" t="41907" r="13063"/>
            <a:stretch/>
          </p:blipFill>
          <p:spPr bwMode="auto">
            <a:xfrm>
              <a:off x="3070843" y="1343544"/>
              <a:ext cx="1317383" cy="118831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" name="Frame 16"/>
            <p:cNvSpPr>
              <a:spLocks noChangeArrowheads="1"/>
            </p:cNvSpPr>
            <p:nvPr/>
          </p:nvSpPr>
          <p:spPr bwMode="auto">
            <a:xfrm>
              <a:off x="2971800" y="1219200"/>
              <a:ext cx="1517650" cy="1447800"/>
            </a:xfrm>
            <a:custGeom>
              <a:avLst/>
              <a:gdLst>
                <a:gd name="T0" fmla="*/ 758483 w 1516966"/>
                <a:gd name="T1" fmla="*/ 0 h 1447800"/>
                <a:gd name="T2" fmla="*/ 0 w 1516966"/>
                <a:gd name="T3" fmla="*/ 723900 h 1447800"/>
                <a:gd name="T4" fmla="*/ 758483 w 1516966"/>
                <a:gd name="T5" fmla="*/ 1447800 h 1447800"/>
                <a:gd name="T6" fmla="*/ 1516966 w 1516966"/>
                <a:gd name="T7" fmla="*/ 723900 h 14478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116765 w 1516966"/>
                <a:gd name="T13" fmla="*/ 116765 h 1447800"/>
                <a:gd name="T14" fmla="*/ 1400201 w 1516966"/>
                <a:gd name="T15" fmla="*/ 1331035 h 14478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16966" h="1447800">
                  <a:moveTo>
                    <a:pt x="0" y="0"/>
                  </a:moveTo>
                  <a:lnTo>
                    <a:pt x="1516966" y="0"/>
                  </a:lnTo>
                  <a:lnTo>
                    <a:pt x="1516966" y="1447800"/>
                  </a:lnTo>
                  <a:lnTo>
                    <a:pt x="0" y="1447800"/>
                  </a:lnTo>
                  <a:close/>
                  <a:moveTo>
                    <a:pt x="116765" y="116765"/>
                  </a:moveTo>
                  <a:lnTo>
                    <a:pt x="116765" y="1331035"/>
                  </a:lnTo>
                  <a:lnTo>
                    <a:pt x="1400201" y="1331035"/>
                  </a:lnTo>
                  <a:lnTo>
                    <a:pt x="1400201" y="116765"/>
                  </a:lnTo>
                  <a:close/>
                </a:path>
              </a:pathLst>
            </a:custGeom>
            <a:solidFill>
              <a:schemeClr val="tx1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en-US" sz="3998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589" y="-1093"/>
            <a:ext cx="4570824" cy="838327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417382"/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24" name="TextBox 7"/>
          <p:cNvSpPr txBox="1">
            <a:spLocks noChangeArrowheads="1"/>
          </p:cNvSpPr>
          <p:nvPr/>
        </p:nvSpPr>
        <p:spPr bwMode="auto">
          <a:xfrm>
            <a:off x="14818" y="75161"/>
            <a:ext cx="442798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ts val="1900"/>
              </a:lnSpc>
              <a:tabLst>
                <a:tab pos="1426718" algn="l"/>
              </a:tabLst>
            </a:pPr>
            <a:r>
              <a:rPr lang="en-US" sz="1600" dirty="0">
                <a:solidFill>
                  <a:srgbClr val="191919"/>
                </a:solidFill>
              </a:rPr>
              <a:t>For he hath made </a:t>
            </a:r>
            <a:r>
              <a:rPr lang="en-US" sz="1600" b="1" dirty="0">
                <a:solidFill>
                  <a:srgbClr val="191919"/>
                </a:solidFill>
              </a:rPr>
              <a:t>him</a:t>
            </a:r>
            <a:r>
              <a:rPr lang="en-US" sz="1600" dirty="0">
                <a:solidFill>
                  <a:srgbClr val="191919"/>
                </a:solidFill>
              </a:rPr>
              <a:t> </a:t>
            </a:r>
            <a:r>
              <a:rPr lang="en-US" sz="2000" dirty="0">
                <a:solidFill>
                  <a:srgbClr val="191919"/>
                </a:solidFill>
              </a:rPr>
              <a:t>.</a:t>
            </a:r>
            <a:r>
              <a:rPr lang="en-US" sz="2000" dirty="0">
                <a:solidFill>
                  <a:schemeClr val="tx1"/>
                </a:solidFill>
              </a:rPr>
              <a:t>... to be </a:t>
            </a:r>
            <a:r>
              <a:rPr lang="en-US" sz="2000" b="1" spc="-20" dirty="0">
                <a:ln w="19050">
                  <a:noFill/>
                </a:ln>
                <a:solidFill>
                  <a:schemeClr val="tx1"/>
                </a:solidFill>
                <a:effectLst>
                  <a:glow rad="762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</a:t>
            </a:r>
            <a:r>
              <a:rPr lang="en-US" sz="2000" dirty="0">
                <a:solidFill>
                  <a:schemeClr val="tx1"/>
                </a:solidFill>
              </a:rPr>
              <a:t> for us,</a:t>
            </a:r>
          </a:p>
          <a:p>
            <a:pPr>
              <a:lnSpc>
                <a:spcPts val="1900"/>
              </a:lnSpc>
              <a:tabLst>
                <a:tab pos="1426718" algn="l"/>
                <a:tab pos="1944081" algn="l"/>
              </a:tabLst>
            </a:pPr>
            <a:r>
              <a:rPr lang="en-US" sz="2000" dirty="0">
                <a:solidFill>
                  <a:srgbClr val="191919"/>
                </a:solidFill>
              </a:rPr>
              <a:t>  </a:t>
            </a:r>
            <a:r>
              <a:rPr lang="en-US" sz="2000" dirty="0">
                <a:solidFill>
                  <a:srgbClr val="5968B0"/>
                </a:solidFill>
              </a:rPr>
              <a:t>Why?  So </a:t>
            </a:r>
            <a:r>
              <a:rPr lang="en-US" sz="2000" dirty="0">
                <a:solidFill>
                  <a:schemeClr val="tx1"/>
                </a:solidFill>
              </a:rPr>
              <a:t>… </a:t>
            </a:r>
            <a:r>
              <a:rPr lang="en-US" sz="2000" dirty="0">
                <a:solidFill>
                  <a:srgbClr val="FFFFFF"/>
                </a:solidFill>
              </a:rPr>
              <a:t>that we might be made</a:t>
            </a:r>
            <a:r>
              <a:rPr lang="en-US" sz="2000" dirty="0">
                <a:solidFill>
                  <a:srgbClr val="FFFF66"/>
                </a:solidFill>
              </a:rPr>
              <a:t> </a:t>
            </a:r>
          </a:p>
          <a:p>
            <a:pPr>
              <a:lnSpc>
                <a:spcPts val="2200"/>
              </a:lnSpc>
              <a:tabLst>
                <a:tab pos="1026792" algn="l"/>
                <a:tab pos="1426718" algn="l"/>
              </a:tabLst>
            </a:pPr>
            <a:r>
              <a:rPr lang="en-US" sz="2000" dirty="0">
                <a:ln>
                  <a:solidFill>
                    <a:srgbClr val="5968B0"/>
                  </a:solidFill>
                </a:ln>
                <a:solidFill>
                  <a:srgbClr val="FFFFFF"/>
                </a:solidFill>
                <a:latin typeface="Impact" pitchFamily="34" charset="0"/>
              </a:rPr>
              <a:t>     </a:t>
            </a:r>
            <a:r>
              <a:rPr lang="en-US" sz="200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latin typeface="Impact" pitchFamily="34" charset="0"/>
              </a:rPr>
              <a:t>the righteousness of God</a:t>
            </a:r>
            <a:r>
              <a:rPr lang="en-US" sz="2000" dirty="0">
                <a:solidFill>
                  <a:srgbClr val="FFFF00"/>
                </a:solidFill>
              </a:rPr>
              <a:t>   </a:t>
            </a:r>
            <a:r>
              <a:rPr lang="en-US" sz="2000" dirty="0">
                <a:solidFill>
                  <a:schemeClr val="tx1"/>
                </a:solidFill>
              </a:rPr>
              <a:t>in him.</a:t>
            </a: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" t="82643" r="68729" b="1344"/>
          <a:stretch/>
        </p:blipFill>
        <p:spPr bwMode="auto">
          <a:xfrm>
            <a:off x="305312" y="1216942"/>
            <a:ext cx="1462703" cy="1085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284" name="Rectangle 471"/>
          <p:cNvSpPr>
            <a:spLocks noChangeArrowheads="1"/>
          </p:cNvSpPr>
          <p:nvPr/>
        </p:nvSpPr>
        <p:spPr bwMode="auto">
          <a:xfrm>
            <a:off x="555839" y="1356839"/>
            <a:ext cx="86562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417382"/>
            <a:r>
              <a:rPr lang="en-US" sz="1100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Righteousness</a:t>
            </a:r>
            <a:endParaRPr lang="en-US" sz="600" dirty="0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88" y="2485362"/>
            <a:ext cx="4570826" cy="253526"/>
          </a:xfrm>
          <a:prstGeom prst="rect">
            <a:avLst/>
          </a:prstGeom>
          <a:solidFill>
            <a:srgbClr val="5968B0"/>
          </a:solidFill>
          <a:ln>
            <a:noFill/>
          </a:ln>
        </p:spPr>
        <p:txBody>
          <a:bodyPr wrap="none" lIns="18283" tIns="0" rIns="0" bIns="27426" rtlCol="0" anchor="b" anchorCtr="0">
            <a:noAutofit/>
          </a:bodyPr>
          <a:lstStyle/>
          <a:p>
            <a:r>
              <a:rPr lang="en-US" sz="1500" spc="-40" dirty="0">
                <a:solidFill>
                  <a:srgbClr val="000000"/>
                </a:solidFill>
              </a:rPr>
              <a:t> </a:t>
            </a:r>
            <a:r>
              <a:rPr lang="en-US" sz="1500" b="1" u="sng" spc="-4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No one</a:t>
            </a:r>
            <a:r>
              <a:rPr lang="en-US" sz="1500" spc="-4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1500" spc="-40" dirty="0">
                <a:solidFill>
                  <a:srgbClr val="000000"/>
                </a:solidFill>
              </a:rPr>
              <a:t>but Jesus can give you the</a:t>
            </a:r>
            <a:endParaRPr lang="en-US" sz="1600" b="1" spc="-40" dirty="0">
              <a:ln w="6350">
                <a:solidFill>
                  <a:schemeClr val="bg1"/>
                </a:solidFill>
              </a:ln>
              <a:solidFill>
                <a:schemeClr val="tx1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7DB8CA1B-AE0E-4FA2-9048-F0048A1A7D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01887">
            <a:off x="1553444" y="970207"/>
            <a:ext cx="1432315" cy="4754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Right Arrow 30"/>
          <p:cNvSpPr/>
          <p:nvPr/>
        </p:nvSpPr>
        <p:spPr bwMode="auto">
          <a:xfrm rot="20901856">
            <a:off x="34053" y="1161957"/>
            <a:ext cx="1887012" cy="532707"/>
          </a:xfrm>
          <a:prstGeom prst="rightArrow">
            <a:avLst/>
          </a:prstGeom>
          <a:solidFill>
            <a:srgbClr val="5968B0"/>
          </a:solidFill>
          <a:ln w="12700" cap="flat" cmpd="sng" algn="ctr">
            <a:solidFill>
              <a:sysClr val="window" lastClr="FFFFFF"/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normAutofit/>
          </a:bodyPr>
          <a:lstStyle/>
          <a:p>
            <a:pPr defTabSz="1125186">
              <a:defRPr/>
            </a:pPr>
            <a:r>
              <a:rPr lang="en-US" sz="1500" kern="0" dirty="0">
                <a:solidFill>
                  <a:sysClr val="window" lastClr="FFFFFF"/>
                </a:solidFill>
              </a:rPr>
              <a:t>God’s Righteousness</a:t>
            </a:r>
          </a:p>
        </p:txBody>
      </p:sp>
      <p:sp>
        <p:nvSpPr>
          <p:cNvPr id="42" name="WordArt 19"/>
          <p:cNvSpPr>
            <a:spLocks noChangeAspect="1" noChangeArrowheads="1" noChangeShapeType="1" noTextEdit="1"/>
          </p:cNvSpPr>
          <p:nvPr/>
        </p:nvSpPr>
        <p:spPr bwMode="auto">
          <a:xfrm rot="301445">
            <a:off x="1854249" y="1161971"/>
            <a:ext cx="1136282" cy="373915"/>
          </a:xfrm>
          <a:prstGeom prst="rect">
            <a:avLst/>
          </a:prstGeom>
          <a:ln w="3175" cmpd="sng">
            <a:noFill/>
          </a:ln>
          <a:scene3d>
            <a:camera prst="perspectiveFront"/>
            <a:lightRig rig="threePt" dir="t"/>
          </a:scene3d>
        </p:spPr>
        <p:txBody>
          <a:bodyPr spcFirstLastPara="1" wrap="none" fromWordArt="1">
            <a:prstTxWarp prst="textArchUp">
              <a:avLst>
                <a:gd name="adj" fmla="val 12629040"/>
              </a:avLst>
            </a:prstTxWarp>
          </a:bodyPr>
          <a:lstStyle/>
          <a:p>
            <a:pPr algn="ctr"/>
            <a:r>
              <a:rPr lang="en-US" sz="2000" b="1" kern="10" spc="100" dirty="0">
                <a:ln w="15240">
                  <a:noFill/>
                  <a:prstDash val="solid"/>
                </a:ln>
                <a:solidFill>
                  <a:srgbClr val="5968B0"/>
                </a:solidFill>
                <a:latin typeface="Arial"/>
                <a:cs typeface="Arial"/>
              </a:rPr>
              <a:t>gives us…</a:t>
            </a:r>
          </a:p>
        </p:txBody>
      </p:sp>
      <p:sp>
        <p:nvSpPr>
          <p:cNvPr id="34" name="TextBox 11"/>
          <p:cNvSpPr txBox="1">
            <a:spLocks noChangeArrowheads="1"/>
          </p:cNvSpPr>
          <p:nvPr/>
        </p:nvSpPr>
        <p:spPr bwMode="auto">
          <a:xfrm>
            <a:off x="2955667" y="1843632"/>
            <a:ext cx="1245086" cy="276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1800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Impossibility of sin!</a:t>
            </a:r>
          </a:p>
        </p:txBody>
      </p:sp>
      <p:sp>
        <p:nvSpPr>
          <p:cNvPr id="40" name="TextBox 5">
            <a:extLst>
              <a:ext uri="{FF2B5EF4-FFF2-40B4-BE49-F238E27FC236}">
                <a16:creationId xmlns:a16="http://schemas.microsoft.com/office/drawing/2014/main" id="{AD0A0B42-99D1-4E6F-83B7-C03674CFC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9609" y="674853"/>
            <a:ext cx="727763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sz="700" dirty="0">
                <a:solidFill>
                  <a:srgbClr val="5968B0"/>
                </a:solidFill>
              </a:rPr>
              <a:t>2 Corinthians 5:21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187094D-7F9D-5013-8D17-AE2AECDD6A08}"/>
              </a:ext>
            </a:extLst>
          </p:cNvPr>
          <p:cNvSpPr txBox="1"/>
          <p:nvPr/>
        </p:nvSpPr>
        <p:spPr>
          <a:xfrm>
            <a:off x="2802549" y="2434135"/>
            <a:ext cx="18590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kern="10" dirty="0">
                <a:ln w="1270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impossibility of sin!</a:t>
            </a:r>
            <a:endParaRPr lang="en-US" sz="1600" dirty="0">
              <a:ln w="12700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56873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6FD3AC2-02D6-AF20-DBA5-9E24834D1689}"/>
              </a:ext>
            </a:extLst>
          </p:cNvPr>
          <p:cNvSpPr/>
          <p:nvPr/>
        </p:nvSpPr>
        <p:spPr>
          <a:xfrm>
            <a:off x="3466299" y="1280308"/>
            <a:ext cx="420516" cy="27426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98">
              <a:ln w="19050">
                <a:solidFill>
                  <a:schemeClr val="bg1"/>
                </a:solidFill>
              </a:ln>
            </a:endParaRP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0E8E76EF-5A23-3366-7CCD-CBE62A5B7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" y="263168"/>
            <a:ext cx="4570824" cy="353508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tIns="0" bIns="0" anchor="ctr"/>
          <a:lstStyle/>
          <a:p>
            <a:pPr defTabSz="417382">
              <a:lnSpc>
                <a:spcPts val="1900"/>
              </a:lnSpc>
            </a:pPr>
            <a:r>
              <a:rPr lang="en-US" sz="1800" dirty="0">
                <a:solidFill>
                  <a:srgbClr val="FFFFFF"/>
                </a:solidFill>
              </a:rPr>
              <a:t>within you ... that the </a:t>
            </a:r>
            <a:r>
              <a:rPr lang="en-US" sz="1800" b="1" spc="-20" dirty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101600">
                    <a:srgbClr val="5968B0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spirit</a:t>
            </a:r>
            <a:r>
              <a:rPr lang="en-US" sz="1800" dirty="0">
                <a:solidFill>
                  <a:srgbClr val="FFFFFF"/>
                </a:solidFill>
              </a:rPr>
              <a:t> may be saved. 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9CA4AA0-7D85-56BD-FB1A-7C367294C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" y="2186975"/>
            <a:ext cx="4570824" cy="555873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tIns="0" bIns="0" anchor="ctr"/>
          <a:lstStyle/>
          <a:p>
            <a:pPr defTabSz="417382">
              <a:lnSpc>
                <a:spcPts val="1900"/>
              </a:lnSpc>
            </a:pPr>
            <a:r>
              <a:rPr lang="en-US" sz="1600" dirty="0">
                <a:solidFill>
                  <a:schemeClr val="tx1"/>
                </a:solidFill>
              </a:rPr>
              <a:t>  </a:t>
            </a:r>
            <a:r>
              <a:rPr lang="en-US" sz="1800" dirty="0">
                <a:solidFill>
                  <a:schemeClr val="tx1"/>
                </a:solidFill>
              </a:rPr>
              <a:t>It is the </a:t>
            </a:r>
            <a:r>
              <a:rPr lang="en-US" sz="1800" b="1" spc="-20" dirty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101600">
                    <a:srgbClr val="5968B0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spirit</a:t>
            </a:r>
            <a:r>
              <a:rPr lang="en-US" sz="1800" dirty="0">
                <a:solidFill>
                  <a:schemeClr val="tx1"/>
                </a:solidFill>
              </a:rPr>
              <a:t> that</a:t>
            </a:r>
            <a:r>
              <a:rPr lang="en-US" sz="1800" dirty="0">
                <a:solidFill>
                  <a:srgbClr val="191919"/>
                </a:solidFill>
              </a:rPr>
              <a:t>...</a:t>
            </a:r>
            <a:r>
              <a:rPr lang="en-US" sz="180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cannot sin</a:t>
            </a:r>
            <a:r>
              <a:rPr lang="en-US" sz="1800" dirty="0">
                <a:ln w="19050">
                  <a:solidFill>
                    <a:schemeClr val="tx1"/>
                  </a:solidFill>
                </a:ln>
                <a:solidFill>
                  <a:srgbClr val="FFFFFF"/>
                </a:solidFill>
              </a:rPr>
              <a:t> </a:t>
            </a:r>
          </a:p>
          <a:p>
            <a:pPr defTabSz="417382">
              <a:lnSpc>
                <a:spcPts val="1900"/>
              </a:lnSpc>
            </a:pPr>
            <a:r>
              <a:rPr lang="en-US" sz="1800" dirty="0">
                <a:solidFill>
                  <a:schemeClr val="tx1"/>
                </a:solidFill>
              </a:rPr>
              <a:t>  but</a:t>
            </a:r>
            <a:r>
              <a:rPr lang="en-US" sz="12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...</a:t>
            </a:r>
            <a:r>
              <a:rPr lang="en-US" sz="1800" dirty="0">
                <a:solidFill>
                  <a:schemeClr val="tx1"/>
                </a:solidFill>
              </a:rPr>
              <a:t>the </a:t>
            </a:r>
            <a:r>
              <a:rPr lang="en-US" sz="1800" b="1" spc="-2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flesh</a:t>
            </a:r>
            <a:r>
              <a:rPr lang="en-US" sz="1800" dirty="0">
                <a:solidFill>
                  <a:srgbClr val="FFFFFF"/>
                </a:solidFill>
              </a:rPr>
              <a:t> profiteth </a:t>
            </a:r>
            <a:r>
              <a:rPr lang="en-US" sz="1800" b="1" dirty="0">
                <a:solidFill>
                  <a:srgbClr val="FFFFFF"/>
                </a:solidFill>
              </a:rPr>
              <a:t>nothing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C253A47-F523-9632-67A1-48CE08510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951" y="1150660"/>
            <a:ext cx="1809763" cy="462986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18283" tIns="0" rIns="18283" bIns="36566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spc="-20" dirty="0">
                <a:solidFill>
                  <a:srgbClr val="000000"/>
                </a:solidFill>
              </a:rPr>
              <a:t>is not given to the </a:t>
            </a:r>
            <a:r>
              <a:rPr lang="en-US" sz="2400" b="1" spc="-2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flesh</a:t>
            </a:r>
            <a:r>
              <a:rPr lang="en-US" sz="1700" spc="-20" dirty="0">
                <a:solidFill>
                  <a:srgbClr val="000000"/>
                </a:solidFill>
              </a:rPr>
              <a:t>…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8987DAF-C327-60CD-662D-B53A2F9535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D6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73" b="99625" l="38972" r="60921"/>
                    </a14:imgEffect>
                  </a14:imgLayer>
                </a14:imgProps>
              </a:ext>
            </a:extLst>
          </a:blip>
          <a:srcRect l="39533" t="2471" r="39122"/>
          <a:stretch/>
        </p:blipFill>
        <p:spPr>
          <a:xfrm>
            <a:off x="2140373" y="875313"/>
            <a:ext cx="404852" cy="105762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F57FCD2-7548-EA77-90EF-1F35122E9CE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rgbClr val="7D8C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60" b="100000" l="39615" r="60707"/>
                    </a14:imgEffect>
                  </a14:imgLayer>
                </a14:imgProps>
              </a:ext>
            </a:extLst>
          </a:blip>
          <a:srcRect l="38008" r="39122"/>
          <a:stretch/>
        </p:blipFill>
        <p:spPr>
          <a:xfrm>
            <a:off x="2277313" y="1063527"/>
            <a:ext cx="125318" cy="313298"/>
          </a:xfrm>
          <a:prstGeom prst="rect">
            <a:avLst/>
          </a:prstGeom>
          <a:effectLst>
            <a:glow rad="101600">
              <a:srgbClr val="5968B0">
                <a:alpha val="60000"/>
              </a:srgbClr>
            </a:glow>
          </a:effectLst>
        </p:spPr>
      </p:pic>
      <p:sp>
        <p:nvSpPr>
          <p:cNvPr id="15" name="Rectangle 3">
            <a:extLst>
              <a:ext uri="{FF2B5EF4-FFF2-40B4-BE49-F238E27FC236}">
                <a16:creationId xmlns:a16="http://schemas.microsoft.com/office/drawing/2014/main" id="{380A7717-404F-A242-471E-D7B21C3E9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5933" y="1150660"/>
            <a:ext cx="1713968" cy="462986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18283" tIns="0" rIns="18283" bIns="36566" anchor="ctr"/>
          <a:lstStyle/>
          <a:p>
            <a:pPr lvl="0" algn="ctr">
              <a:defRPr/>
            </a:pPr>
            <a:r>
              <a:rPr lang="en-US" sz="1700" spc="-20" dirty="0">
                <a:solidFill>
                  <a:srgbClr val="000000"/>
                </a:solidFill>
              </a:rPr>
              <a:t>…but </a:t>
            </a:r>
            <a:r>
              <a:rPr lang="en-US" sz="1700" b="1" spc="-2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only</a:t>
            </a:r>
            <a:r>
              <a:rPr lang="en-US" sz="1700" spc="-20" dirty="0">
                <a:solidFill>
                  <a:srgbClr val="000000"/>
                </a:solidFill>
              </a:rPr>
              <a:t> to the </a:t>
            </a:r>
          </a:p>
          <a:p>
            <a:pPr lvl="0" algn="ctr">
              <a:defRPr/>
            </a:pPr>
            <a:r>
              <a:rPr lang="en-US" sz="2400" b="1" spc="-20" dirty="0">
                <a:ln w="9525">
                  <a:solidFill>
                    <a:srgbClr val="5968B0"/>
                  </a:solidFill>
                </a:ln>
                <a:solidFill>
                  <a:schemeClr val="tx1"/>
                </a:solidFill>
                <a:effectLst>
                  <a:glow rad="101600">
                    <a:srgbClr val="5968B0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spirit</a:t>
            </a:r>
            <a:r>
              <a:rPr lang="en-US" sz="1700" spc="-2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05BDABA2-0436-56DA-35A0-70A7F1BB4BD3}"/>
              </a:ext>
            </a:extLst>
          </p:cNvPr>
          <p:cNvSpPr/>
          <p:nvPr/>
        </p:nvSpPr>
        <p:spPr>
          <a:xfrm rot="20767471">
            <a:off x="1322913" y="1332721"/>
            <a:ext cx="891875" cy="68521"/>
          </a:xfrm>
          <a:prstGeom prst="rightArrow">
            <a:avLst/>
          </a:prstGeom>
          <a:solidFill>
            <a:schemeClr val="tx1">
              <a:lumMod val="9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98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B77CF593-D0B7-50CD-D237-0CC1BBBE24CC}"/>
              </a:ext>
            </a:extLst>
          </p:cNvPr>
          <p:cNvSpPr/>
          <p:nvPr/>
        </p:nvSpPr>
        <p:spPr>
          <a:xfrm rot="11964810">
            <a:off x="2366480" y="1302266"/>
            <a:ext cx="908546" cy="68521"/>
          </a:xfrm>
          <a:prstGeom prst="rightArrow">
            <a:avLst/>
          </a:prstGeom>
          <a:solidFill>
            <a:schemeClr val="tx1">
              <a:lumMod val="9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98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F8A0DECE-F5C3-5926-DA2E-1D56DFAD5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200" y="253227"/>
            <a:ext cx="444032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pPr algn="r"/>
            <a:r>
              <a:rPr lang="en-US" sz="700" dirty="0">
                <a:solidFill>
                  <a:srgbClr val="5968B0"/>
                </a:solidFill>
              </a:rPr>
              <a:t>Luke 17:21</a:t>
            </a: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B9DF9EF3-4051-C9BF-6C0F-05E19A952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5090" y="2298462"/>
            <a:ext cx="45044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sz="700" dirty="0">
                <a:solidFill>
                  <a:srgbClr val="5968B0"/>
                </a:solidFill>
              </a:rPr>
              <a:t> John 6:63</a:t>
            </a:r>
          </a:p>
          <a:p>
            <a:r>
              <a:rPr lang="en-US" sz="700" dirty="0">
                <a:solidFill>
                  <a:srgbClr val="5968B0"/>
                </a:solidFill>
              </a:rPr>
              <a:t>1 John 3:9</a:t>
            </a:r>
          </a:p>
          <a:p>
            <a:r>
              <a:rPr lang="en-US" sz="700" dirty="0">
                <a:solidFill>
                  <a:srgbClr val="5968B0"/>
                </a:solidFill>
              </a:rPr>
              <a:t>Mark 14:38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1D8B2926-0CBF-4ACC-AF82-343D2D116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" y="2539"/>
            <a:ext cx="4570823" cy="259405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wrap="none" lIns="0" tIns="0" rIns="0" bIns="9142" anchor="ctr" anchorCtr="0">
            <a:noAutofit/>
          </a:bodyPr>
          <a:lstStyle/>
          <a:p>
            <a:pPr>
              <a:lnSpc>
                <a:spcPts val="1700"/>
              </a:lnSpc>
              <a:spcAft>
                <a:spcPts val="200"/>
              </a:spcAft>
              <a:defRPr/>
            </a:pPr>
            <a:endParaRPr lang="en-US" sz="1600" spc="-20" dirty="0">
              <a:solidFill>
                <a:srgbClr val="000000"/>
              </a:solidFill>
            </a:endParaRP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C5005F56-3913-4DFA-AA1B-CD03B7BC2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" y="1920152"/>
            <a:ext cx="4570823" cy="259405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wrap="none" lIns="0" tIns="0" rIns="0" bIns="9142" anchor="ctr" anchorCtr="0">
            <a:noAutofit/>
          </a:bodyPr>
          <a:lstStyle/>
          <a:p>
            <a:pPr>
              <a:lnSpc>
                <a:spcPts val="1700"/>
              </a:lnSpc>
              <a:spcAft>
                <a:spcPts val="200"/>
              </a:spcAft>
              <a:defRPr/>
            </a:pPr>
            <a:endParaRPr lang="en-US" sz="1600" spc="-20" dirty="0">
              <a:solidFill>
                <a:srgbClr val="000000"/>
              </a:solidFill>
            </a:endParaRP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8D02FC75-27B0-EF30-59E7-FD78F2E8A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" y="620212"/>
            <a:ext cx="4570823" cy="259405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wrap="none" lIns="0" tIns="0" rIns="0" bIns="9142" anchor="ctr" anchorCtr="0">
            <a:noAutofit/>
          </a:bodyPr>
          <a:lstStyle/>
          <a:p>
            <a:pPr>
              <a:lnSpc>
                <a:spcPts val="1700"/>
              </a:lnSpc>
              <a:spcAft>
                <a:spcPts val="200"/>
              </a:spcAft>
              <a:defRPr/>
            </a:pPr>
            <a:r>
              <a:rPr lang="en-US" sz="1600" spc="-20" dirty="0">
                <a:solidFill>
                  <a:srgbClr val="000000"/>
                </a:solidFill>
              </a:rPr>
              <a:t> Until the resurrection, the </a:t>
            </a:r>
            <a:r>
              <a:rPr lang="en-US" sz="160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impossibility of sin</a:t>
            </a:r>
            <a:r>
              <a:rPr lang="en-US" sz="1600" spc="-20" dirty="0">
                <a:ln w="12700">
                  <a:solidFill>
                    <a:schemeClr val="tx1"/>
                  </a:solidFill>
                </a:ln>
                <a:solidFill>
                  <a:srgbClr val="000000"/>
                </a:solidFill>
              </a:rPr>
              <a:t> </a:t>
            </a:r>
            <a:r>
              <a:rPr lang="en-US" sz="1600" spc="-20" dirty="0">
                <a:solidFill>
                  <a:srgbClr val="000000"/>
                </a:solidFill>
              </a:rPr>
              <a:t>...</a:t>
            </a: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B6F9967B-C020-54D3-E55D-898F3D276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0135" y="506512"/>
            <a:ext cx="678071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pPr algn="r"/>
            <a:r>
              <a:rPr lang="en-US" sz="700" dirty="0">
                <a:solidFill>
                  <a:srgbClr val="5968B0"/>
                </a:solidFill>
              </a:rPr>
              <a:t>1 Corinthians 5:5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CB04AC1-3998-F17D-2AC9-2E35D93AB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0" y="24046"/>
            <a:ext cx="4570823" cy="25940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lIns="0" tIns="0" rIns="0" bIns="9142" anchor="ctr" anchorCtr="0">
            <a:noAutofit/>
          </a:bodyPr>
          <a:lstStyle/>
          <a:p>
            <a:pPr>
              <a:lnSpc>
                <a:spcPts val="1700"/>
              </a:lnSpc>
              <a:spcAft>
                <a:spcPts val="200"/>
              </a:spcAft>
              <a:defRPr/>
            </a:pPr>
            <a:r>
              <a:rPr lang="en-US" sz="1600" spc="-20" dirty="0">
                <a:solidFill>
                  <a:srgbClr val="000000"/>
                </a:solidFill>
              </a:rPr>
              <a:t> When </a:t>
            </a:r>
            <a:r>
              <a:rPr lang="en-US" sz="160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the righteousness of God</a:t>
            </a:r>
            <a:r>
              <a:rPr lang="en-US" sz="1600" spc="-20" dirty="0">
                <a:ln w="12700">
                  <a:solidFill>
                    <a:schemeClr val="tx1"/>
                  </a:solidFill>
                </a:ln>
                <a:solidFill>
                  <a:srgbClr val="000000"/>
                </a:solidFill>
              </a:rPr>
              <a:t> </a:t>
            </a:r>
            <a:r>
              <a:rPr lang="en-US" sz="1600" spc="-20" dirty="0">
                <a:solidFill>
                  <a:srgbClr val="000000"/>
                </a:solidFill>
              </a:rPr>
              <a:t>is given, it is placed: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3493D50-0A46-C2E1-841D-5EEA225F9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" y="1936547"/>
            <a:ext cx="4570823" cy="25940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lIns="0" tIns="0" rIns="0" bIns="9142" anchor="ctr" anchorCtr="0">
            <a:noAutofit/>
          </a:bodyPr>
          <a:lstStyle/>
          <a:p>
            <a:pPr>
              <a:lnSpc>
                <a:spcPts val="1700"/>
              </a:lnSpc>
              <a:spcAft>
                <a:spcPts val="200"/>
              </a:spcAft>
              <a:defRPr/>
            </a:pPr>
            <a:r>
              <a:rPr lang="en-US" sz="1600" spc="-20" dirty="0">
                <a:solidFill>
                  <a:srgbClr val="000000"/>
                </a:solidFill>
              </a:rPr>
              <a:t> When a person is given the</a:t>
            </a:r>
            <a:r>
              <a:rPr lang="en-US" sz="1600" dirty="0">
                <a:ln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 </a:t>
            </a:r>
            <a:r>
              <a:rPr lang="en-US" sz="160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impossibility of sin</a:t>
            </a:r>
            <a:r>
              <a:rPr lang="en-US" sz="80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 </a:t>
            </a:r>
            <a:r>
              <a:rPr lang="en-US" sz="1600" spc="-20" dirty="0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D0C675-4FD8-D356-F320-0521FBCCAD7F}"/>
              </a:ext>
            </a:extLst>
          </p:cNvPr>
          <p:cNvSpPr/>
          <p:nvPr/>
        </p:nvSpPr>
        <p:spPr>
          <a:xfrm>
            <a:off x="2480787" y="2681903"/>
            <a:ext cx="841032" cy="9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98"/>
          </a:p>
        </p:txBody>
      </p:sp>
    </p:spTree>
    <p:extLst>
      <p:ext uri="{BB962C8B-B14F-4D97-AF65-F5344CB8AC3E}">
        <p14:creationId xmlns:p14="http://schemas.microsoft.com/office/powerpoint/2010/main" val="2012119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67121CF-7742-6DA1-ACA8-9B79600212F1}"/>
              </a:ext>
            </a:extLst>
          </p:cNvPr>
          <p:cNvSpPr txBox="1">
            <a:spLocks noChangeAspect="1"/>
          </p:cNvSpPr>
          <p:nvPr/>
        </p:nvSpPr>
        <p:spPr>
          <a:xfrm>
            <a:off x="20436" y="1758781"/>
            <a:ext cx="1732862" cy="240087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800" kern="1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914114">
              <a:defRPr/>
            </a:pPr>
            <a:r>
              <a:rPr lang="en-US" dirty="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your righteousness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94899" y="916931"/>
            <a:ext cx="740474" cy="18283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14">
              <a:defRPr/>
            </a:pPr>
            <a:endParaRPr lang="en-US" sz="198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063809" y="1324806"/>
            <a:ext cx="2230562" cy="18283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14">
              <a:defRPr/>
            </a:pPr>
            <a:endParaRPr lang="en-US" sz="198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220" y="754195"/>
            <a:ext cx="4523169" cy="616707"/>
          </a:xfrm>
          <a:prstGeom prst="rect">
            <a:avLst/>
          </a:prstGeom>
          <a:noFill/>
        </p:spPr>
        <p:txBody>
          <a:bodyPr wrap="square" lIns="9142" tIns="0" rIns="9142" bIns="0" rtlCol="0">
            <a:spAutoFit/>
          </a:bodyPr>
          <a:lstStyle/>
          <a:p>
            <a:pPr>
              <a:lnSpc>
                <a:spcPts val="1600"/>
              </a:lnSpc>
              <a:defRPr/>
            </a:pPr>
            <a:r>
              <a:rPr lang="en-US" sz="1600" spc="-40" dirty="0">
                <a:solidFill>
                  <a:srgbClr val="000000"/>
                </a:solidFill>
              </a:rPr>
              <a:t>To </a:t>
            </a:r>
            <a:r>
              <a:rPr lang="en-US" sz="1600" b="1" kern="10" spc="-40" dirty="0">
                <a:ln w="952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Repent</a:t>
            </a:r>
            <a:r>
              <a:rPr lang="en-US" sz="1600" b="1" spc="-4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1600" spc="-40" dirty="0">
                <a:solidFill>
                  <a:srgbClr val="000000"/>
                </a:solidFill>
              </a:rPr>
              <a:t>does </a:t>
            </a:r>
            <a:r>
              <a:rPr lang="en-US" sz="1600" b="1" spc="-40" dirty="0">
                <a:solidFill>
                  <a:srgbClr val="000000"/>
                </a:solidFill>
              </a:rPr>
              <a:t>not</a:t>
            </a:r>
            <a:r>
              <a:rPr lang="en-US" sz="1600" spc="-40" dirty="0">
                <a:solidFill>
                  <a:srgbClr val="000000"/>
                </a:solidFill>
              </a:rPr>
              <a:t> mean to change your </a:t>
            </a:r>
            <a:r>
              <a:rPr lang="en-US" sz="1600" kern="10" dirty="0">
                <a:ln w="1270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Arial Black"/>
              </a:rPr>
              <a:t>works</a:t>
            </a:r>
            <a:r>
              <a:rPr lang="en-US" sz="1600" spc="-40" dirty="0">
                <a:solidFill>
                  <a:srgbClr val="000000"/>
                </a:solidFill>
              </a:rPr>
              <a:t>: </a:t>
            </a:r>
          </a:p>
          <a:p>
            <a:pPr defTabSz="914114">
              <a:lnSpc>
                <a:spcPts val="1600"/>
              </a:lnSpc>
              <a:defRPr/>
            </a:pPr>
            <a:r>
              <a:rPr lang="en-US" sz="1600" spc="-40" dirty="0">
                <a:solidFill>
                  <a:srgbClr val="000000"/>
                </a:solidFill>
              </a:rPr>
              <a:t>by starting to go to church and trying to live a </a:t>
            </a:r>
          </a:p>
          <a:p>
            <a:pPr>
              <a:lnSpc>
                <a:spcPts val="1600"/>
              </a:lnSpc>
              <a:defRPr/>
            </a:pPr>
            <a:r>
              <a:rPr lang="en-US" sz="1600" spc="-40" dirty="0">
                <a:solidFill>
                  <a:srgbClr val="000000"/>
                </a:solidFill>
              </a:rPr>
              <a:t>cleaner life. It means to </a:t>
            </a:r>
            <a:r>
              <a:rPr lang="en-US" sz="1600" b="1" kern="10" spc="-40" dirty="0">
                <a:ln w="952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change your thinking</a:t>
            </a:r>
            <a:r>
              <a:rPr lang="en-US" sz="1600" spc="-4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589" y="354"/>
            <a:ext cx="4570824" cy="742866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9142" rIns="9142"/>
          <a:lstStyle/>
          <a:p>
            <a:pPr defTabSz="417382">
              <a:defRPr/>
            </a:pP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759408" y="678710"/>
            <a:ext cx="1069573" cy="27426"/>
          </a:xfrm>
          <a:prstGeom prst="rect">
            <a:avLst/>
          </a:prstGeom>
          <a:solidFill>
            <a:schemeClr val="tx1"/>
          </a:solidFill>
          <a:ln w="9525">
            <a:solidFill>
              <a:schemeClr val="bg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14">
              <a:defRPr/>
            </a:pPr>
            <a:endParaRPr lang="en-US" sz="198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795" name="TextBox 7"/>
          <p:cNvSpPr txBox="1">
            <a:spLocks noChangeArrowheads="1"/>
          </p:cNvSpPr>
          <p:nvPr/>
        </p:nvSpPr>
        <p:spPr bwMode="auto">
          <a:xfrm>
            <a:off x="589" y="37980"/>
            <a:ext cx="4570824" cy="71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1778"/>
              </a:lnSpc>
              <a:defRPr/>
            </a:pPr>
            <a:r>
              <a:rPr lang="en-US" sz="100" dirty="0">
                <a:solidFill>
                  <a:srgbClr val="FFFF00"/>
                </a:solidFill>
              </a:rPr>
              <a:t>…        </a:t>
            </a:r>
            <a:r>
              <a:rPr lang="en-US" sz="300" dirty="0">
                <a:solidFill>
                  <a:srgbClr val="191919"/>
                </a:solidFill>
              </a:rPr>
              <a:t> </a:t>
            </a:r>
            <a:r>
              <a:rPr lang="en-US" sz="1900" spc="-40" dirty="0">
                <a:solidFill>
                  <a:srgbClr val="FFFFFF"/>
                </a:solidFill>
              </a:rPr>
              <a:t>of this ignorance</a:t>
            </a:r>
            <a:r>
              <a:rPr lang="en-US" sz="900" spc="-40" dirty="0">
                <a:solidFill>
                  <a:srgbClr val="FFFFFF"/>
                </a:solidFill>
              </a:rPr>
              <a:t>  </a:t>
            </a:r>
            <a:r>
              <a:rPr lang="en-US" sz="1450" i="1" dirty="0">
                <a:solidFill>
                  <a:srgbClr val="5968B0"/>
                </a:solidFill>
              </a:rPr>
              <a:t>[ignorance of </a:t>
            </a:r>
            <a:r>
              <a:rPr lang="en-US" sz="1450" kern="10" dirty="0">
                <a:ln w="1270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381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 righteousness</a:t>
            </a:r>
            <a:r>
              <a:rPr lang="en-US" sz="1450" i="1" dirty="0">
                <a:solidFill>
                  <a:srgbClr val="5968B0"/>
                </a:solidFill>
              </a:rPr>
              <a:t>]</a:t>
            </a:r>
          </a:p>
          <a:p>
            <a:pPr defTabSz="914114">
              <a:lnSpc>
                <a:spcPts val="1778"/>
              </a:lnSpc>
              <a:defRPr/>
            </a:pPr>
            <a:r>
              <a:rPr lang="en-US" sz="1350" i="1" dirty="0">
                <a:solidFill>
                  <a:srgbClr val="5968B0"/>
                </a:solidFill>
              </a:rPr>
              <a:t>       </a:t>
            </a:r>
            <a:r>
              <a:rPr lang="en-US" sz="1900" dirty="0">
                <a:solidFill>
                  <a:srgbClr val="FFFFFF"/>
                </a:solidFill>
              </a:rPr>
              <a:t>God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700" dirty="0">
                <a:solidFill>
                  <a:srgbClr val="191919"/>
                </a:solidFill>
              </a:rPr>
              <a:t>…</a:t>
            </a:r>
            <a:r>
              <a:rPr lang="en-US" sz="1900" dirty="0">
                <a:solidFill>
                  <a:srgbClr val="FFFFFF"/>
                </a:solidFill>
              </a:rPr>
              <a:t>now commandeth all men ...</a:t>
            </a:r>
            <a:r>
              <a:rPr lang="en-US" sz="1600" dirty="0">
                <a:solidFill>
                  <a:srgbClr val="191919"/>
                </a:solidFill>
              </a:rPr>
              <a:t> </a:t>
            </a:r>
          </a:p>
          <a:p>
            <a:pPr defTabSz="914114">
              <a:lnSpc>
                <a:spcPts val="1778"/>
              </a:lnSpc>
              <a:defRPr/>
            </a:pPr>
            <a:r>
              <a:rPr lang="en-US" sz="1600" dirty="0">
                <a:solidFill>
                  <a:srgbClr val="191919"/>
                </a:solidFill>
              </a:rPr>
              <a:t>	          </a:t>
            </a:r>
            <a:r>
              <a:rPr lang="en-US" sz="1900" dirty="0">
                <a:solidFill>
                  <a:srgbClr val="FFFFFF"/>
                </a:solidFill>
              </a:rPr>
              <a:t>to</a:t>
            </a:r>
            <a:r>
              <a:rPr lang="en-US" sz="1900" b="1" i="1" dirty="0">
                <a:solidFill>
                  <a:srgbClr val="FFFFFF"/>
                </a:solidFill>
              </a:rPr>
              <a:t> </a:t>
            </a:r>
            <a:r>
              <a:rPr lang="en-US" sz="2400" b="1" dirty="0">
                <a:ln w="12700">
                  <a:solidFill>
                    <a:srgbClr val="404040"/>
                  </a:solidFill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repent</a:t>
            </a:r>
            <a:r>
              <a:rPr lang="en-US" sz="2000" dirty="0">
                <a:solidFill>
                  <a:srgbClr val="FFFF66"/>
                </a:solidFill>
              </a:rPr>
              <a:t> </a:t>
            </a:r>
            <a:r>
              <a:rPr lang="en-US" sz="1900" dirty="0">
                <a:solidFill>
                  <a:srgbClr val="FFFF66"/>
                </a:solidFill>
              </a:rPr>
              <a:t>       </a:t>
            </a:r>
            <a:r>
              <a:rPr lang="en-US" sz="1900" dirty="0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33797" name="TextBox 5"/>
          <p:cNvSpPr txBox="1">
            <a:spLocks noChangeArrowheads="1"/>
          </p:cNvSpPr>
          <p:nvPr/>
        </p:nvSpPr>
        <p:spPr bwMode="auto">
          <a:xfrm>
            <a:off x="4006444" y="589435"/>
            <a:ext cx="488916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pPr defTabSz="914114">
              <a:defRPr/>
            </a:pPr>
            <a:r>
              <a:rPr lang="en-US" dirty="0">
                <a:solidFill>
                  <a:srgbClr val="5968B0"/>
                </a:solidFill>
              </a:rPr>
              <a:t>Acts 17:30</a:t>
            </a:r>
          </a:p>
        </p:txBody>
      </p:sp>
      <p:sp>
        <p:nvSpPr>
          <p:cNvPr id="20" name="TextBox 19"/>
          <p:cNvSpPr txBox="1">
            <a:spLocks noChangeAspect="1"/>
          </p:cNvSpPr>
          <p:nvPr/>
        </p:nvSpPr>
        <p:spPr>
          <a:xfrm>
            <a:off x="418462" y="2406767"/>
            <a:ext cx="953374" cy="292533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914114">
              <a:defRPr/>
            </a:pPr>
            <a:r>
              <a:rPr lang="en-US" sz="1050" dirty="0">
                <a:ln w="9525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C3260C">
                      <a:alpha val="50000"/>
                    </a:srgbClr>
                  </a:glow>
                </a:effectLst>
              </a:rPr>
              <a:t>can sin</a:t>
            </a:r>
          </a:p>
        </p:txBody>
      </p:sp>
      <p:sp>
        <p:nvSpPr>
          <p:cNvPr id="21" name="TextBox 20"/>
          <p:cNvSpPr txBox="1">
            <a:spLocks noChangeAspect="1"/>
          </p:cNvSpPr>
          <p:nvPr/>
        </p:nvSpPr>
        <p:spPr>
          <a:xfrm>
            <a:off x="2952325" y="2406767"/>
            <a:ext cx="1413370" cy="292533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800" kern="1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914114">
              <a:defRPr/>
            </a:pPr>
            <a:r>
              <a:rPr lang="en-US" dirty="0">
                <a:effectLst>
                  <a:glow rad="25400">
                    <a:srgbClr val="5968B0">
                      <a:alpha val="50000"/>
                    </a:srgbClr>
                  </a:glow>
                </a:effectLst>
              </a:rPr>
              <a:t>cannot sin</a:t>
            </a:r>
          </a:p>
        </p:txBody>
      </p:sp>
      <p:sp>
        <p:nvSpPr>
          <p:cNvPr id="28" name="TextBox 27"/>
          <p:cNvSpPr txBox="1">
            <a:spLocks/>
          </p:cNvSpPr>
          <p:nvPr/>
        </p:nvSpPr>
        <p:spPr>
          <a:xfrm>
            <a:off x="4021444" y="1062635"/>
            <a:ext cx="493725" cy="76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5968B0"/>
                </a:solidFill>
              </a:defRPr>
            </a:lvl1pPr>
          </a:lstStyle>
          <a:p>
            <a:pPr defTabSz="914114">
              <a:defRPr/>
            </a:pPr>
            <a:r>
              <a:rPr lang="en-US" sz="500" dirty="0">
                <a:solidFill>
                  <a:schemeClr val="bg1"/>
                </a:solidFill>
              </a:rPr>
              <a:t>Jeremiah 18:7-10</a:t>
            </a:r>
          </a:p>
        </p:txBody>
      </p:sp>
      <p:sp>
        <p:nvSpPr>
          <p:cNvPr id="30" name="TextBox 29"/>
          <p:cNvSpPr txBox="1">
            <a:spLocks/>
          </p:cNvSpPr>
          <p:nvPr/>
        </p:nvSpPr>
        <p:spPr>
          <a:xfrm>
            <a:off x="4096242" y="988274"/>
            <a:ext cx="419987" cy="76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5968B0"/>
                </a:solidFill>
              </a:defRPr>
            </a:lvl1pPr>
          </a:lstStyle>
          <a:p>
            <a:pPr defTabSz="914114">
              <a:defRPr/>
            </a:pPr>
            <a:r>
              <a:rPr lang="en-US" sz="500" dirty="0">
                <a:solidFill>
                  <a:schemeClr val="bg1"/>
                </a:solidFill>
              </a:rPr>
              <a:t>2 Timothy 2:25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E06D0B-860B-4F99-A65C-EF7E42E124C5}"/>
              </a:ext>
            </a:extLst>
          </p:cNvPr>
          <p:cNvSpPr txBox="1"/>
          <p:nvPr/>
        </p:nvSpPr>
        <p:spPr>
          <a:xfrm>
            <a:off x="49589" y="1963818"/>
            <a:ext cx="1655946" cy="253916"/>
          </a:xfrm>
          <a:prstGeom prst="rect">
            <a:avLst/>
          </a:prstGeom>
          <a:noFill/>
        </p:spPr>
        <p:txBody>
          <a:bodyPr wrap="none" lIns="36566" tIns="0" rIns="36566" bIns="0" rtlCol="0">
            <a:spAutoFit/>
          </a:bodyPr>
          <a:lstStyle/>
          <a:p>
            <a:pPr lvl="0">
              <a:defRPr/>
            </a:pPr>
            <a:r>
              <a:rPr lang="en-US" sz="1400" spc="-40" dirty="0">
                <a:solidFill>
                  <a:srgbClr val="000000"/>
                </a:solidFill>
              </a:rPr>
              <a:t>where your</a:t>
            </a:r>
            <a:r>
              <a:rPr lang="en-US" sz="1200" spc="-40" dirty="0">
                <a:solidFill>
                  <a:srgbClr val="000000"/>
                </a:solidFill>
              </a:rPr>
              <a:t> </a:t>
            </a:r>
            <a:r>
              <a:rPr lang="en-US" sz="1650" kern="10" dirty="0">
                <a:ln w="1270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Arial Black"/>
              </a:rPr>
              <a:t>works</a:t>
            </a:r>
            <a:endParaRPr lang="en-US" sz="1650" b="1" spc="-40" dirty="0">
              <a:ln w="12700" cap="rnd">
                <a:solidFill>
                  <a:srgbClr val="C3260C"/>
                </a:solidFill>
                <a:prstDash val="solid"/>
                <a:round/>
                <a:headEnd/>
                <a:tailEnd/>
              </a:ln>
              <a:solidFill>
                <a:srgbClr val="000000"/>
              </a:solidFill>
              <a:effectLst>
                <a:glow rad="25400">
                  <a:srgbClr val="C3260C">
                    <a:alpha val="50000"/>
                  </a:srgbClr>
                </a:glow>
              </a:effectLst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5678D4D-6EAB-4B2C-8663-9C40D0859374}"/>
              </a:ext>
            </a:extLst>
          </p:cNvPr>
          <p:cNvSpPr txBox="1"/>
          <p:nvPr/>
        </p:nvSpPr>
        <p:spPr>
          <a:xfrm>
            <a:off x="675119" y="2177250"/>
            <a:ext cx="773077" cy="215444"/>
          </a:xfrm>
          <a:prstGeom prst="rect">
            <a:avLst/>
          </a:prstGeom>
          <a:noFill/>
        </p:spPr>
        <p:txBody>
          <a:bodyPr wrap="none" lIns="36566" tIns="0" rIns="36566" bIns="0" rtlCol="0">
            <a:spAutoFit/>
          </a:bodyPr>
          <a:lstStyle/>
          <a:p>
            <a:pPr defTabSz="914114">
              <a:defRPr/>
            </a:pPr>
            <a:r>
              <a:rPr lang="en-US" sz="1400" spc="-40" dirty="0">
                <a:solidFill>
                  <a:srgbClr val="000000"/>
                </a:solidFill>
              </a:rPr>
              <a:t>- and you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F75012D-336B-4927-99C6-29CA4C19F559}"/>
              </a:ext>
            </a:extLst>
          </p:cNvPr>
          <p:cNvSpPr txBox="1"/>
          <p:nvPr/>
        </p:nvSpPr>
        <p:spPr>
          <a:xfrm>
            <a:off x="3024334" y="2191463"/>
            <a:ext cx="634256" cy="215444"/>
          </a:xfrm>
          <a:prstGeom prst="rect">
            <a:avLst/>
          </a:prstGeom>
          <a:noFill/>
        </p:spPr>
        <p:txBody>
          <a:bodyPr wrap="none" lIns="36566" tIns="0" rIns="36566" bIns="0" rtlCol="0">
            <a:spAutoFit/>
          </a:bodyPr>
          <a:lstStyle/>
          <a:p>
            <a:pPr defTabSz="914114">
              <a:defRPr/>
            </a:pPr>
            <a:r>
              <a:rPr lang="en-US" sz="1400" spc="-40" dirty="0">
                <a:solidFill>
                  <a:srgbClr val="000000"/>
                </a:solidFill>
              </a:rPr>
              <a:t>matters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279300-C73B-4CAE-B064-7C3268C31CB7}"/>
              </a:ext>
            </a:extLst>
          </p:cNvPr>
          <p:cNvSpPr txBox="1"/>
          <p:nvPr/>
        </p:nvSpPr>
        <p:spPr>
          <a:xfrm>
            <a:off x="3631865" y="2188942"/>
            <a:ext cx="739734" cy="215444"/>
          </a:xfrm>
          <a:prstGeom prst="rect">
            <a:avLst/>
          </a:prstGeom>
          <a:noFill/>
        </p:spPr>
        <p:txBody>
          <a:bodyPr wrap="none" lIns="36566" tIns="0" rIns="36566" bIns="0" rtlCol="0">
            <a:spAutoFit/>
          </a:bodyPr>
          <a:lstStyle/>
          <a:p>
            <a:pPr defTabSz="914114">
              <a:defRPr/>
            </a:pPr>
            <a:r>
              <a:rPr lang="en-US" sz="1400" spc="-40" dirty="0">
                <a:solidFill>
                  <a:srgbClr val="000000"/>
                </a:solidFill>
              </a:rPr>
              <a:t>- and HE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F3EA744-8DFE-47AA-ADB4-D5DAC2F970EE}"/>
              </a:ext>
            </a:extLst>
          </p:cNvPr>
          <p:cNvSpPr txBox="1"/>
          <p:nvPr/>
        </p:nvSpPr>
        <p:spPr>
          <a:xfrm>
            <a:off x="150558" y="2179501"/>
            <a:ext cx="549617" cy="215444"/>
          </a:xfrm>
          <a:prstGeom prst="rect">
            <a:avLst/>
          </a:prstGeom>
          <a:noFill/>
        </p:spPr>
        <p:txBody>
          <a:bodyPr wrap="none" lIns="36566" tIns="0" rIns="36566" bIns="0" rtlCol="0">
            <a:spAutoFit/>
          </a:bodyPr>
          <a:lstStyle/>
          <a:p>
            <a:pPr defTabSz="914114">
              <a:defRPr/>
            </a:pPr>
            <a:r>
              <a:rPr lang="en-US" sz="1400" spc="-40" dirty="0">
                <a:solidFill>
                  <a:srgbClr val="000000"/>
                </a:solidFill>
              </a:rPr>
              <a:t>matter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68176F1-8DF6-47AA-A59B-A293D59E4E8E}"/>
              </a:ext>
            </a:extLst>
          </p:cNvPr>
          <p:cNvSpPr txBox="1"/>
          <p:nvPr/>
        </p:nvSpPr>
        <p:spPr>
          <a:xfrm>
            <a:off x="2878802" y="1997679"/>
            <a:ext cx="888172" cy="215444"/>
          </a:xfrm>
          <a:prstGeom prst="rect">
            <a:avLst/>
          </a:prstGeom>
          <a:noFill/>
        </p:spPr>
        <p:txBody>
          <a:bodyPr wrap="none" lIns="36566" tIns="0" rIns="36566" bIns="0" rtlCol="0">
            <a:spAutoFit/>
          </a:bodyPr>
          <a:lstStyle/>
          <a:p>
            <a:pPr defTabSz="914114">
              <a:defRPr/>
            </a:pPr>
            <a:r>
              <a:rPr lang="en-US" sz="1400" spc="-40" dirty="0">
                <a:solidFill>
                  <a:srgbClr val="000000"/>
                </a:solidFill>
              </a:rPr>
              <a:t>where only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B6073DF-F28D-4F78-9619-8DAD1A807750}"/>
              </a:ext>
            </a:extLst>
          </p:cNvPr>
          <p:cNvSpPr txBox="1"/>
          <p:nvPr/>
        </p:nvSpPr>
        <p:spPr>
          <a:xfrm>
            <a:off x="-5761" y="1548531"/>
            <a:ext cx="1626194" cy="215444"/>
          </a:xfrm>
          <a:prstGeom prst="rect">
            <a:avLst/>
          </a:prstGeom>
          <a:noFill/>
        </p:spPr>
        <p:txBody>
          <a:bodyPr wrap="none" lIns="36566" tIns="0" rIns="36566" bIns="0" rtlCol="0">
            <a:spAutoFit/>
          </a:bodyPr>
          <a:lstStyle/>
          <a:p>
            <a:pPr defTabSz="914114">
              <a:defRPr/>
            </a:pPr>
            <a:r>
              <a:rPr lang="en-US" sz="1400" spc="-40" dirty="0">
                <a:solidFill>
                  <a:srgbClr val="000000"/>
                </a:solidFill>
              </a:rPr>
              <a:t>From trusting at all in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DBFFCF0-7627-45C7-BFEB-B04492BE1EA3}"/>
              </a:ext>
            </a:extLst>
          </p:cNvPr>
          <p:cNvSpPr txBox="1"/>
          <p:nvPr/>
        </p:nvSpPr>
        <p:spPr>
          <a:xfrm>
            <a:off x="2669729" y="1553795"/>
            <a:ext cx="1368752" cy="215444"/>
          </a:xfrm>
          <a:prstGeom prst="rect">
            <a:avLst/>
          </a:prstGeom>
          <a:noFill/>
        </p:spPr>
        <p:txBody>
          <a:bodyPr wrap="none" lIns="36566" tIns="0" rIns="36566" bIns="0" rtlCol="0">
            <a:spAutoFit/>
          </a:bodyPr>
          <a:lstStyle/>
          <a:p>
            <a:pPr defTabSz="914114">
              <a:defRPr/>
            </a:pPr>
            <a:r>
              <a:rPr lang="en-US" sz="1400" spc="-40" dirty="0">
                <a:solidFill>
                  <a:srgbClr val="000000"/>
                </a:solidFill>
              </a:rPr>
              <a:t>To trusting only in</a:t>
            </a:r>
          </a:p>
        </p:txBody>
      </p:sp>
      <p:pic>
        <p:nvPicPr>
          <p:cNvPr id="46" name="Picture 8" descr="brainsm228">
            <a:extLst>
              <a:ext uri="{FF2B5EF4-FFF2-40B4-BE49-F238E27FC236}">
                <a16:creationId xmlns:a16="http://schemas.microsoft.com/office/drawing/2014/main" id="{99A3CD8F-440A-4380-B673-9CAC742F3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  <a14:imgEffect>
                      <a14:saturation sat="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23592" y="1785293"/>
            <a:ext cx="847084" cy="86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8" descr="brainsm228">
            <a:extLst>
              <a:ext uri="{FF2B5EF4-FFF2-40B4-BE49-F238E27FC236}">
                <a16:creationId xmlns:a16="http://schemas.microsoft.com/office/drawing/2014/main" id="{1098E137-831F-45DA-BF3E-109807749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rgbClr val="4472C4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flipH="1">
            <a:off x="1862459" y="1781945"/>
            <a:ext cx="847084" cy="86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Arrow: Curved Left 47">
            <a:extLst>
              <a:ext uri="{FF2B5EF4-FFF2-40B4-BE49-F238E27FC236}">
                <a16:creationId xmlns:a16="http://schemas.microsoft.com/office/drawing/2014/main" id="{8AB038F8-6CA6-4801-A57C-73E1D74249FD}"/>
              </a:ext>
            </a:extLst>
          </p:cNvPr>
          <p:cNvSpPr/>
          <p:nvPr/>
        </p:nvSpPr>
        <p:spPr>
          <a:xfrm rot="10800000">
            <a:off x="1998966" y="1898541"/>
            <a:ext cx="356138" cy="363485"/>
          </a:xfrm>
          <a:prstGeom prst="curvedLeftArrow">
            <a:avLst>
              <a:gd name="adj1" fmla="val 20442"/>
              <a:gd name="adj2" fmla="val 42653"/>
              <a:gd name="adj3" fmla="val 29486"/>
            </a:avLst>
          </a:prstGeom>
          <a:solidFill>
            <a:sysClr val="window" lastClr="FFFFFF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114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EC1A268-D35B-463E-BED6-E258BE84F79C}"/>
              </a:ext>
            </a:extLst>
          </p:cNvPr>
          <p:cNvGrpSpPr/>
          <p:nvPr/>
        </p:nvGrpSpPr>
        <p:grpSpPr>
          <a:xfrm>
            <a:off x="589" y="1380834"/>
            <a:ext cx="4570824" cy="193544"/>
            <a:chOff x="0" y="1380835"/>
            <a:chExt cx="4572000" cy="193594"/>
          </a:xfrm>
        </p:grpSpPr>
        <p:sp>
          <p:nvSpPr>
            <p:cNvPr id="12" name="Rectangle 3"/>
            <p:cNvSpPr>
              <a:spLocks noChangeArrowheads="1"/>
            </p:cNvSpPr>
            <p:nvPr/>
          </p:nvSpPr>
          <p:spPr bwMode="auto">
            <a:xfrm>
              <a:off x="0" y="1380835"/>
              <a:ext cx="4572000" cy="193594"/>
            </a:xfrm>
            <a:prstGeom prst="rect">
              <a:avLst/>
            </a:prstGeom>
            <a:solidFill>
              <a:srgbClr val="5968B0"/>
            </a:solidFill>
            <a:ln w="0">
              <a:noFill/>
              <a:miter lim="800000"/>
              <a:headEnd/>
              <a:tailEnd/>
            </a:ln>
          </p:spPr>
          <p:txBody>
            <a:bodyPr lIns="0" tIns="0" rIns="0" bIns="27426" anchor="ctr"/>
            <a:lstStyle/>
            <a:p>
              <a:pPr algn="ctr" defTabSz="914114">
                <a:defRPr/>
              </a:pPr>
              <a:r>
                <a:rPr lang="en-US" sz="1400" dirty="0">
                  <a:solidFill>
                    <a:srgbClr val="000000"/>
                  </a:solidFill>
                </a:rPr>
                <a:t>You need to </a:t>
              </a:r>
              <a:r>
                <a:rPr lang="en-US" sz="1400" b="1" kern="10" spc="-40" dirty="0">
                  <a:ln w="9525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 panose="020B0A04020102020204" pitchFamily="34" charset="0"/>
                </a:rPr>
                <a:t>Repent</a:t>
              </a:r>
              <a:r>
                <a:rPr lang="en-US" sz="600" b="1" kern="10" spc="-40" dirty="0">
                  <a:ln w="9525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 panose="020B0A04020102020204" pitchFamily="34" charset="0"/>
                </a:rPr>
                <a:t> </a:t>
              </a:r>
              <a:r>
                <a:rPr lang="en-US" sz="1400" dirty="0">
                  <a:solidFill>
                    <a:srgbClr val="000000"/>
                  </a:solidFill>
                </a:rPr>
                <a:t>: to </a:t>
              </a:r>
              <a:r>
                <a:rPr lang="en-US" sz="1400" b="1" kern="10" spc="-40" dirty="0">
                  <a:ln w="9525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 panose="020B0A04020102020204" pitchFamily="34" charset="0"/>
                </a:rPr>
                <a:t>change your mind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50" name="Arrow: Right 49">
              <a:extLst>
                <a:ext uri="{FF2B5EF4-FFF2-40B4-BE49-F238E27FC236}">
                  <a16:creationId xmlns:a16="http://schemas.microsoft.com/office/drawing/2014/main" id="{1F2F7E66-1D7C-4A69-9F18-B06453058061}"/>
                </a:ext>
              </a:extLst>
            </p:cNvPr>
            <p:cNvSpPr/>
            <p:nvPr/>
          </p:nvSpPr>
          <p:spPr>
            <a:xfrm>
              <a:off x="4150360" y="1412564"/>
              <a:ext cx="337650" cy="134156"/>
            </a:xfrm>
            <a:prstGeom prst="rightArrow">
              <a:avLst/>
            </a:prstGeom>
            <a:solidFill>
              <a:srgbClr val="5968B0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998"/>
            </a:p>
          </p:txBody>
        </p:sp>
        <p:sp>
          <p:nvSpPr>
            <p:cNvPr id="51" name="Arrow: Right 50">
              <a:extLst>
                <a:ext uri="{FF2B5EF4-FFF2-40B4-BE49-F238E27FC236}">
                  <a16:creationId xmlns:a16="http://schemas.microsoft.com/office/drawing/2014/main" id="{01E2DB2E-72AF-4290-A696-E59AE4B1F1FC}"/>
                </a:ext>
              </a:extLst>
            </p:cNvPr>
            <p:cNvSpPr/>
            <p:nvPr/>
          </p:nvSpPr>
          <p:spPr>
            <a:xfrm>
              <a:off x="78606" y="1404535"/>
              <a:ext cx="337650" cy="134156"/>
            </a:xfrm>
            <a:prstGeom prst="rightArrow">
              <a:avLst/>
            </a:prstGeom>
            <a:solidFill>
              <a:srgbClr val="5968B0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998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D4938C0-9C9C-4F33-D8A5-57222B098EEA}"/>
              </a:ext>
            </a:extLst>
          </p:cNvPr>
          <p:cNvSpPr txBox="1">
            <a:spLocks noChangeAspect="1"/>
          </p:cNvSpPr>
          <p:nvPr/>
        </p:nvSpPr>
        <p:spPr>
          <a:xfrm>
            <a:off x="2695524" y="1754245"/>
            <a:ext cx="1855129" cy="240087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800" kern="1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914114">
              <a:defRPr/>
            </a:pPr>
            <a:r>
              <a:rPr lang="en-US" dirty="0">
                <a:effectLst>
                  <a:glow rad="254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 righteousness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82DF50-A607-FD5E-4720-45816F025578}"/>
              </a:ext>
            </a:extLst>
          </p:cNvPr>
          <p:cNvSpPr txBox="1">
            <a:spLocks noChangeAspect="1"/>
          </p:cNvSpPr>
          <p:nvPr/>
        </p:nvSpPr>
        <p:spPr>
          <a:xfrm>
            <a:off x="3771679" y="2011823"/>
            <a:ext cx="690655" cy="165426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800" kern="1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914114">
              <a:defRPr/>
            </a:pPr>
            <a:r>
              <a:rPr lang="en-US" dirty="0">
                <a:ln w="1270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5968B0">
                      <a:alpha val="50000"/>
                    </a:srgbClr>
                  </a:glow>
                </a:effectLst>
              </a:rPr>
              <a:t>Jesus</a:t>
            </a:r>
          </a:p>
        </p:txBody>
      </p:sp>
    </p:spTree>
    <p:extLst>
      <p:ext uri="{BB962C8B-B14F-4D97-AF65-F5344CB8AC3E}">
        <p14:creationId xmlns:p14="http://schemas.microsoft.com/office/powerpoint/2010/main" val="389836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1D57013-133C-6043-76E9-81811767764C}"/>
              </a:ext>
            </a:extLst>
          </p:cNvPr>
          <p:cNvSpPr txBox="1">
            <a:spLocks noChangeAspect="1"/>
          </p:cNvSpPr>
          <p:nvPr/>
        </p:nvSpPr>
        <p:spPr>
          <a:xfrm>
            <a:off x="2782968" y="1076685"/>
            <a:ext cx="914165" cy="234563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914114">
              <a:defRPr/>
            </a:pPr>
            <a:r>
              <a:rPr lang="en-US" sz="105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38100">
                    <a:srgbClr val="5968B0">
                      <a:alpha val="50000"/>
                    </a:srgbClr>
                  </a:glow>
                </a:effectLst>
              </a:rPr>
              <a:t>Grace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496FA0-2036-208E-A3D3-8EE47F101556}"/>
              </a:ext>
            </a:extLst>
          </p:cNvPr>
          <p:cNvSpPr txBox="1">
            <a:spLocks noChangeAspect="1"/>
          </p:cNvSpPr>
          <p:nvPr/>
        </p:nvSpPr>
        <p:spPr>
          <a:xfrm>
            <a:off x="217582" y="1597431"/>
            <a:ext cx="822749" cy="187298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914114">
              <a:defRPr/>
            </a:pPr>
            <a:r>
              <a:rPr lang="en-US" sz="105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38100">
                    <a:srgbClr val="5968B0">
                      <a:alpha val="50000"/>
                    </a:srgbClr>
                  </a:glow>
                </a:effectLst>
              </a:rPr>
              <a:t>Grace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F07DBB-473E-6DCA-7A02-296C7602A862}"/>
              </a:ext>
            </a:extLst>
          </p:cNvPr>
          <p:cNvSpPr txBox="1">
            <a:spLocks noChangeAspect="1"/>
          </p:cNvSpPr>
          <p:nvPr/>
        </p:nvSpPr>
        <p:spPr>
          <a:xfrm>
            <a:off x="214370" y="1071429"/>
            <a:ext cx="914165" cy="246190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914114">
              <a:defRPr/>
            </a:pPr>
            <a:r>
              <a:rPr lang="en-US" sz="1050" dirty="0">
                <a:ln w="1270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C3260C">
                      <a:alpha val="50000"/>
                    </a:srgbClr>
                  </a:glow>
                </a:effectLst>
              </a:rPr>
              <a:t>Works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6A787F6-3E94-4F03-860F-FAF46792FF08}"/>
              </a:ext>
            </a:extLst>
          </p:cNvPr>
          <p:cNvSpPr/>
          <p:nvPr/>
        </p:nvSpPr>
        <p:spPr>
          <a:xfrm>
            <a:off x="586" y="2105031"/>
            <a:ext cx="4570723" cy="6378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14">
              <a:defRPr/>
            </a:pPr>
            <a:endParaRPr lang="en-US" sz="198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A348883-EBF1-49ED-8269-81A3FFD43DE0}"/>
              </a:ext>
            </a:extLst>
          </p:cNvPr>
          <p:cNvSpPr/>
          <p:nvPr/>
        </p:nvSpPr>
        <p:spPr>
          <a:xfrm>
            <a:off x="2228491" y="2616133"/>
            <a:ext cx="822854" cy="27426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14">
              <a:defRPr/>
            </a:pPr>
            <a:endParaRPr lang="en-US" sz="198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6F6AB0-0DBB-4D89-BAA2-05AA70A1677E}"/>
              </a:ext>
            </a:extLst>
          </p:cNvPr>
          <p:cNvSpPr/>
          <p:nvPr/>
        </p:nvSpPr>
        <p:spPr>
          <a:xfrm>
            <a:off x="-23646" y="2367049"/>
            <a:ext cx="4570824" cy="361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14">
              <a:lnSpc>
                <a:spcPts val="2100"/>
              </a:lnSpc>
              <a:defRPr/>
            </a:pPr>
            <a:r>
              <a:rPr lang="en-US" sz="1800" dirty="0">
                <a:solidFill>
                  <a:srgbClr val="FFFFFF"/>
                </a:solidFill>
                <a:latin typeface="Arial"/>
              </a:rPr>
              <a:t>Christ shall profit you </a:t>
            </a:r>
            <a:r>
              <a:rPr lang="en-US" sz="1800" b="1" dirty="0">
                <a:solidFill>
                  <a:srgbClr val="FFFFFF"/>
                </a:solidFill>
                <a:latin typeface="Arial"/>
              </a:rPr>
              <a:t>nothing</a:t>
            </a:r>
            <a:r>
              <a:rPr lang="en-US" sz="1800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800" dirty="0">
                <a:solidFill>
                  <a:srgbClr val="191919"/>
                </a:solidFill>
                <a:latin typeface="Arial"/>
              </a:rPr>
              <a:t>…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C912063-7D8E-4EEE-8627-8023CC4C284C}"/>
              </a:ext>
            </a:extLst>
          </p:cNvPr>
          <p:cNvSpPr/>
          <p:nvPr/>
        </p:nvSpPr>
        <p:spPr>
          <a:xfrm>
            <a:off x="-23854" y="2082779"/>
            <a:ext cx="4570824" cy="361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14">
              <a:lnSpc>
                <a:spcPts val="2100"/>
              </a:lnSpc>
              <a:defRPr/>
            </a:pPr>
            <a:r>
              <a:rPr lang="en-US" sz="1800" dirty="0">
                <a:solidFill>
                  <a:srgbClr val="FFFFFF"/>
                </a:solidFill>
                <a:latin typeface="Arial"/>
              </a:rPr>
              <a:t>Christ is become of </a:t>
            </a:r>
            <a:r>
              <a:rPr lang="en-US" sz="1800" b="1" dirty="0">
                <a:solidFill>
                  <a:srgbClr val="FFFFFF"/>
                </a:solidFill>
                <a:latin typeface="Arial"/>
              </a:rPr>
              <a:t>no effect</a:t>
            </a:r>
            <a:r>
              <a:rPr lang="en-US" sz="1800" dirty="0">
                <a:solidFill>
                  <a:srgbClr val="FFFFFF"/>
                </a:solidFill>
                <a:latin typeface="Arial"/>
              </a:rPr>
              <a:t> unto you</a:t>
            </a:r>
            <a:r>
              <a:rPr lang="en-US" sz="1800" dirty="0">
                <a:solidFill>
                  <a:srgbClr val="000000"/>
                </a:solidFill>
                <a:latin typeface="Arial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0BD80F-7234-457A-B4DB-CE4622CAB5D1}"/>
              </a:ext>
            </a:extLst>
          </p:cNvPr>
          <p:cNvSpPr txBox="1"/>
          <p:nvPr/>
        </p:nvSpPr>
        <p:spPr>
          <a:xfrm>
            <a:off x="585" y="1845325"/>
            <a:ext cx="4570826" cy="259706"/>
          </a:xfrm>
          <a:prstGeom prst="rect">
            <a:avLst/>
          </a:prstGeom>
          <a:solidFill>
            <a:srgbClr val="5968B0"/>
          </a:solidFill>
          <a:ln>
            <a:noFill/>
          </a:ln>
        </p:spPr>
        <p:txBody>
          <a:bodyPr wrap="none" lIns="0" tIns="0" rIns="0" bIns="18283" rtlCol="0" anchor="ctr" anchorCtr="0">
            <a:noAutofit/>
          </a:bodyPr>
          <a:lstStyle/>
          <a:p>
            <a:pPr lvl="0">
              <a:defRPr/>
            </a:pPr>
            <a:r>
              <a:rPr lang="en-US" sz="1600" spc="-40" dirty="0">
                <a:solidFill>
                  <a:srgbClr val="000000"/>
                </a:solidFill>
              </a:rPr>
              <a:t> If you believe that you must maintain good </a:t>
            </a:r>
            <a:r>
              <a:rPr lang="en-US" sz="1600" b="1" dirty="0">
                <a:ln w="19050">
                  <a:noFill/>
                </a:ln>
                <a:solidFill>
                  <a:srgbClr val="FFFFFF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1600" spc="-40" dirty="0">
                <a:solidFill>
                  <a:srgbClr val="000000"/>
                </a:solidFill>
              </a:rPr>
              <a:t>…</a:t>
            </a:r>
            <a:endParaRPr lang="en-US" sz="1600" i="1" spc="-40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80D100-7B13-43E7-83A2-8784CA0CC4E1}"/>
              </a:ext>
            </a:extLst>
          </p:cNvPr>
          <p:cNvSpPr txBox="1"/>
          <p:nvPr/>
        </p:nvSpPr>
        <p:spPr>
          <a:xfrm>
            <a:off x="589" y="2158"/>
            <a:ext cx="4570826" cy="264596"/>
          </a:xfrm>
          <a:prstGeom prst="rect">
            <a:avLst/>
          </a:prstGeom>
          <a:solidFill>
            <a:srgbClr val="5968B0"/>
          </a:solidFill>
          <a:ln>
            <a:noFill/>
          </a:ln>
        </p:spPr>
        <p:txBody>
          <a:bodyPr wrap="none" lIns="18283" tIns="0" rIns="0" bIns="36566" rtlCol="0" anchor="ctr" anchorCtr="0">
            <a:noAutofit/>
          </a:bodyPr>
          <a:lstStyle/>
          <a:p>
            <a:pPr algn="ctr" defTabSz="914114">
              <a:defRPr/>
            </a:pPr>
            <a:endParaRPr lang="en-US" sz="1600" b="1" spc="-90" dirty="0">
              <a:ln w="6350">
                <a:solidFill>
                  <a:srgbClr val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EC8890-2408-45A1-9CF5-AF10AFF9F8F5}"/>
              </a:ext>
            </a:extLst>
          </p:cNvPr>
          <p:cNvSpPr/>
          <p:nvPr/>
        </p:nvSpPr>
        <p:spPr>
          <a:xfrm>
            <a:off x="3810001" y="194506"/>
            <a:ext cx="694766" cy="18283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14">
              <a:defRPr/>
            </a:pPr>
            <a:endParaRPr lang="en-US" sz="198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FA8634-A49A-42B3-B187-C133643D5A83}"/>
              </a:ext>
            </a:extLst>
          </p:cNvPr>
          <p:cNvSpPr/>
          <p:nvPr/>
        </p:nvSpPr>
        <p:spPr>
          <a:xfrm>
            <a:off x="3837273" y="2547821"/>
            <a:ext cx="753412" cy="1231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 defTabSz="914114">
              <a:defRPr/>
            </a:pPr>
            <a:r>
              <a:rPr lang="en-US" sz="800" dirty="0">
                <a:solidFill>
                  <a:srgbClr val="5968B0"/>
                </a:solidFill>
              </a:rPr>
              <a:t>Galatians 5:4,2 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B7C3884-6A8D-4B4B-8678-28A26DCA8C46}"/>
              </a:ext>
            </a:extLst>
          </p:cNvPr>
          <p:cNvSpPr txBox="1"/>
          <p:nvPr/>
        </p:nvSpPr>
        <p:spPr>
          <a:xfrm>
            <a:off x="175559" y="1369864"/>
            <a:ext cx="1653766" cy="246221"/>
          </a:xfrm>
          <a:prstGeom prst="rect">
            <a:avLst/>
          </a:prstGeom>
          <a:noFill/>
        </p:spPr>
        <p:txBody>
          <a:bodyPr wrap="none" lIns="36566" tIns="0" rIns="36566" bIns="0" rtlCol="0">
            <a:spAutoFit/>
          </a:bodyPr>
          <a:lstStyle/>
          <a:p>
            <a:pPr defTabSz="914114">
              <a:defRPr/>
            </a:pPr>
            <a:r>
              <a:rPr lang="en-US" sz="1600" b="1" spc="-4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w</a:t>
            </a:r>
            <a:r>
              <a:rPr lang="en-US" sz="1600" b="1" spc="-40" dirty="0" err="1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ithout</a:t>
            </a:r>
            <a:r>
              <a:rPr lang="en-US" sz="1600" b="1" spc="-4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a drop of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090679E-818E-417D-A42D-3BA7A7FC3C2A}"/>
              </a:ext>
            </a:extLst>
          </p:cNvPr>
          <p:cNvSpPr txBox="1"/>
          <p:nvPr/>
        </p:nvSpPr>
        <p:spPr>
          <a:xfrm>
            <a:off x="2743083" y="1369864"/>
            <a:ext cx="1653766" cy="246221"/>
          </a:xfrm>
          <a:prstGeom prst="rect">
            <a:avLst/>
          </a:prstGeom>
          <a:noFill/>
        </p:spPr>
        <p:txBody>
          <a:bodyPr wrap="none" lIns="36566" tIns="0" rIns="36566" bIns="0" rtlCol="0">
            <a:spAutoFit/>
          </a:bodyPr>
          <a:lstStyle>
            <a:defPPr>
              <a:defRPr lang="en-US"/>
            </a:defPPr>
            <a:lvl1pPr>
              <a:defRPr sz="1600" b="1" spc="-4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defRPr>
            </a:lvl1pPr>
          </a:lstStyle>
          <a:p>
            <a:pPr defTabSz="914114">
              <a:defRPr/>
            </a:pPr>
            <a:r>
              <a:rPr lang="en-US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w</a:t>
            </a:r>
            <a:r>
              <a:rPr lang="en-US" dirty="0" err="1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ithout</a:t>
            </a:r>
            <a:r>
              <a:rPr lang="en-US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a drop of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2BB8DEA-207E-4541-ABE4-C6A1ACF70845}"/>
              </a:ext>
            </a:extLst>
          </p:cNvPr>
          <p:cNvSpPr txBox="1"/>
          <p:nvPr/>
        </p:nvSpPr>
        <p:spPr>
          <a:xfrm>
            <a:off x="12877" y="842876"/>
            <a:ext cx="1941986" cy="246221"/>
          </a:xfrm>
          <a:prstGeom prst="rect">
            <a:avLst/>
          </a:prstGeom>
          <a:noFill/>
        </p:spPr>
        <p:txBody>
          <a:bodyPr wrap="none" lIns="36566" tIns="0" rIns="36566" bIns="0" rtlCol="0">
            <a:spAutoFit/>
          </a:bodyPr>
          <a:lstStyle/>
          <a:p>
            <a:pPr defTabSz="914114">
              <a:defRPr/>
            </a:pPr>
            <a:r>
              <a:rPr lang="en-US" sz="1600" b="1" spc="-4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Jesus was saved by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6DAF4FA-7206-4A03-9534-0CBB90C9E6B3}"/>
              </a:ext>
            </a:extLst>
          </p:cNvPr>
          <p:cNvSpPr txBox="1"/>
          <p:nvPr/>
        </p:nvSpPr>
        <p:spPr>
          <a:xfrm>
            <a:off x="2524550" y="842876"/>
            <a:ext cx="201987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114">
              <a:defRPr/>
            </a:pPr>
            <a:r>
              <a:rPr lang="en-US" sz="1600" b="1" spc="-4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We must be saved by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2886BF7-22F4-47FD-8DEC-D52BD77427C8}"/>
              </a:ext>
            </a:extLst>
          </p:cNvPr>
          <p:cNvSpPr/>
          <p:nvPr/>
        </p:nvSpPr>
        <p:spPr>
          <a:xfrm>
            <a:off x="2048798" y="2334172"/>
            <a:ext cx="965076" cy="27426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14">
              <a:defRPr/>
            </a:pPr>
            <a:endParaRPr lang="en-US" sz="198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AE0078-AAE3-4A4E-A07E-AD015FF17462}"/>
              </a:ext>
            </a:extLst>
          </p:cNvPr>
          <p:cNvSpPr txBox="1"/>
          <p:nvPr/>
        </p:nvSpPr>
        <p:spPr>
          <a:xfrm>
            <a:off x="1138874" y="1124923"/>
            <a:ext cx="758457" cy="215444"/>
          </a:xfrm>
          <a:prstGeom prst="rect">
            <a:avLst/>
          </a:prstGeom>
          <a:noFill/>
        </p:spPr>
        <p:txBody>
          <a:bodyPr wrap="none" lIns="36566" tIns="0" rIns="36566" bIns="0" rtlCol="0">
            <a:spAutoFit/>
          </a:bodyPr>
          <a:lstStyle/>
          <a:p>
            <a:pPr defTabSz="914114">
              <a:defRPr/>
            </a:pPr>
            <a:r>
              <a:rPr lang="en-US" sz="1400" kern="10" dirty="0">
                <a:ln w="1270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Arial Black"/>
              </a:rPr>
              <a:t>ALONE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757EF98-0BCC-4DE8-B8AF-5599E885E216}"/>
              </a:ext>
            </a:extLst>
          </p:cNvPr>
          <p:cNvSpPr txBox="1"/>
          <p:nvPr/>
        </p:nvSpPr>
        <p:spPr>
          <a:xfrm>
            <a:off x="3700144" y="1124923"/>
            <a:ext cx="758457" cy="215444"/>
          </a:xfrm>
          <a:prstGeom prst="rect">
            <a:avLst/>
          </a:prstGeom>
          <a:noFill/>
        </p:spPr>
        <p:txBody>
          <a:bodyPr wrap="none" lIns="36566" tIns="0" rIns="36566" bIns="0" rtlCol="0">
            <a:spAutoFit/>
          </a:bodyPr>
          <a:lstStyle>
            <a:defPPr>
              <a:defRPr lang="en-US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r>
              <a:rPr lang="en-US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38100">
                    <a:srgbClr val="5968B0">
                      <a:alpha val="50000"/>
                    </a:srgbClr>
                  </a:glow>
                </a:effectLst>
              </a:rPr>
              <a:t>ALONE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E083F282-43BC-4285-A1AB-968EE723A3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156" b="91709" l="7173" r="93038">
                        <a14:foregroundMark x1="7173" y1="66960" x2="7173" y2="66960"/>
                        <a14:foregroundMark x1="48101" y1="91709" x2="48101" y2="91709"/>
                        <a14:foregroundMark x1="93038" y1="66080" x2="93038" y2="66080"/>
                        <a14:foregroundMark x1="50211" y1="9422" x2="50211" y2="9422"/>
                        <a14:foregroundMark x1="50000" y1="6156" x2="50000" y2="61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7316" y="1584394"/>
            <a:ext cx="120346" cy="21691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2A2DF5E-46C8-45DC-B744-FF76F9E648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16" b="89974" l="9916" r="89873">
                        <a14:foregroundMark x1="50000" y1="7916" x2="50000" y2="7916"/>
                        <a14:foregroundMark x1="46414" y1="88918" x2="46414" y2="88918"/>
                        <a14:backgroundMark x1="58650" y1="86544" x2="58650" y2="86544"/>
                        <a14:backgroundMark x1="56118" y1="87863" x2="56118" y2="87863"/>
                        <a14:backgroundMark x1="54219" y1="88654" x2="54219" y2="88654"/>
                        <a14:backgroundMark x1="51899" y1="88918" x2="51899" y2="88918"/>
                        <a14:backgroundMark x1="32911" y1="78364" x2="32911" y2="78364"/>
                        <a14:backgroundMark x1="31646" y1="75989" x2="31646" y2="75989"/>
                        <a14:backgroundMark x1="31013" y1="73615" x2="31013" y2="73615"/>
                        <a14:backgroundMark x1="65401" y1="79947" x2="65401" y2="79947"/>
                        <a14:backgroundMark x1="66034" y1="79156" x2="66034" y2="79156"/>
                        <a14:backgroundMark x1="66034" y1="78628" x2="66034" y2="78628"/>
                        <a14:backgroundMark x1="66667" y1="78100" x2="66667" y2="78100"/>
                        <a14:backgroundMark x1="67089" y1="77309" x2="67089" y2="77309"/>
                        <a14:backgroundMark x1="67300" y1="76781" x2="67300" y2="76781"/>
                        <a14:backgroundMark x1="67932" y1="75726" x2="67932" y2="75726"/>
                        <a14:backgroundMark x1="30591" y1="72032" x2="30591" y2="72032"/>
                        <a14:backgroundMark x1="29747" y1="69657" x2="29747" y2="69657"/>
                        <a14:backgroundMark x1="30380" y1="71504" x2="30380" y2="71504"/>
                        <a14:backgroundMark x1="48523" y1="89446" x2="48523" y2="89446"/>
                        <a14:backgroundMark x1="47468" y1="88654" x2="47468" y2="88654"/>
                        <a14:backgroundMark x1="45570" y1="88391" x2="45570" y2="88391"/>
                        <a14:backgroundMark x1="49578" y1="88918" x2="49578" y2="88918"/>
                        <a14:backgroundMark x1="46414" y1="88918" x2="46414" y2="889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15375" y="1593653"/>
            <a:ext cx="263510" cy="22614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05F91E5-E196-4508-9681-3DE8D0EE0A1F}"/>
              </a:ext>
            </a:extLst>
          </p:cNvPr>
          <p:cNvGrpSpPr/>
          <p:nvPr/>
        </p:nvGrpSpPr>
        <p:grpSpPr>
          <a:xfrm>
            <a:off x="588" y="265467"/>
            <a:ext cx="4622334" cy="582433"/>
            <a:chOff x="-1" y="265181"/>
            <a:chExt cx="4623523" cy="582583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73E4953-8186-45C6-8319-13A5BC981236}"/>
                </a:ext>
              </a:extLst>
            </p:cNvPr>
            <p:cNvSpPr/>
            <p:nvPr/>
          </p:nvSpPr>
          <p:spPr>
            <a:xfrm>
              <a:off x="-1" y="265181"/>
              <a:ext cx="4572001" cy="5782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14">
                <a:defRPr/>
              </a:pPr>
              <a:endParaRPr lang="en-US" sz="198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368D809-6ED1-47AB-A9B8-5787AEE3E786}"/>
                </a:ext>
              </a:extLst>
            </p:cNvPr>
            <p:cNvSpPr/>
            <p:nvPr/>
          </p:nvSpPr>
          <p:spPr>
            <a:xfrm>
              <a:off x="762000" y="270330"/>
              <a:ext cx="3686189" cy="513093"/>
            </a:xfrm>
            <a:prstGeom prst="rect">
              <a:avLst/>
            </a:prstGeom>
            <a:noFill/>
          </p:spPr>
          <p:txBody>
            <a:bodyPr wrap="square" lIns="45709" tIns="0" rIns="45709" bIns="0" rtlCol="0" anchor="t" anchorCtr="0">
              <a:spAutoFit/>
            </a:bodyPr>
            <a:lstStyle/>
            <a:p>
              <a:pPr defTabSz="914114">
                <a:lnSpc>
                  <a:spcPts val="2000"/>
                </a:lnSpc>
                <a:defRPr/>
              </a:pPr>
              <a:r>
                <a:rPr lang="en-US" sz="1800" dirty="0">
                  <a:solidFill>
                    <a:srgbClr val="FFFFFF"/>
                  </a:solidFill>
                </a:rPr>
                <a:t>       if</a:t>
              </a:r>
              <a:r>
                <a:rPr lang="en-US" sz="600" dirty="0">
                  <a:solidFill>
                    <a:srgbClr val="FFFFFF"/>
                  </a:solidFill>
                </a:rPr>
                <a:t>     </a:t>
              </a:r>
              <a:r>
                <a:rPr lang="en-US" sz="1800" dirty="0">
                  <a:solidFill>
                    <a:srgbClr val="FFFFFF"/>
                  </a:solidFill>
                </a:rPr>
                <a:t>by</a:t>
              </a:r>
              <a:r>
                <a:rPr lang="en-US" sz="600" dirty="0">
                  <a:solidFill>
                    <a:srgbClr val="FFFFFF"/>
                  </a:solidFill>
                </a:rPr>
                <a:t>        </a:t>
              </a:r>
              <a:r>
                <a:rPr lang="en-US" sz="1800" b="1" spc="-50" dirty="0">
                  <a:ln w="19050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5968B0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grace</a:t>
              </a:r>
              <a:r>
                <a:rPr lang="en-US" sz="1800" dirty="0">
                  <a:solidFill>
                    <a:srgbClr val="FFFFFF"/>
                  </a:solidFill>
                </a:rPr>
                <a:t>,</a:t>
              </a:r>
              <a:r>
                <a:rPr lang="en-US" sz="600" dirty="0">
                  <a:solidFill>
                    <a:srgbClr val="FFFFFF"/>
                  </a:solidFill>
                </a:rPr>
                <a:t>  </a:t>
              </a:r>
              <a:r>
                <a:rPr lang="en-US" sz="1800" dirty="0">
                  <a:solidFill>
                    <a:srgbClr val="FFFFFF"/>
                  </a:solidFill>
                </a:rPr>
                <a:t>then</a:t>
              </a:r>
              <a:r>
                <a:rPr lang="en-US" sz="600" dirty="0">
                  <a:solidFill>
                    <a:srgbClr val="FFFFFF"/>
                  </a:solidFill>
                </a:rPr>
                <a:t> </a:t>
              </a:r>
              <a:r>
                <a:rPr lang="en-US" sz="600" dirty="0">
                  <a:solidFill>
                    <a:srgbClr val="191919"/>
                  </a:solidFill>
                </a:rPr>
                <a:t>is it </a:t>
              </a:r>
              <a:r>
                <a:rPr lang="en-US" sz="1800" dirty="0">
                  <a:solidFill>
                    <a:srgbClr val="FFFFFF"/>
                  </a:solidFill>
                </a:rPr>
                <a:t>no</a:t>
              </a:r>
              <a:r>
                <a:rPr lang="en-US" sz="600" dirty="0">
                  <a:solidFill>
                    <a:srgbClr val="FFFFFF"/>
                  </a:solidFill>
                </a:rPr>
                <a:t> </a:t>
              </a:r>
              <a:r>
                <a:rPr lang="en-US" sz="600" dirty="0">
                  <a:solidFill>
                    <a:srgbClr val="191919"/>
                  </a:solidFill>
                </a:rPr>
                <a:t>more of </a:t>
              </a:r>
              <a:r>
                <a:rPr lang="en-US" sz="1800" b="1" spc="-50" dirty="0">
                  <a:ln w="19050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C0260C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works</a:t>
              </a:r>
              <a:r>
                <a:rPr lang="en-US" sz="600" dirty="0">
                  <a:solidFill>
                    <a:srgbClr val="191919"/>
                  </a:solidFill>
                </a:rPr>
                <a:t>:</a:t>
              </a:r>
              <a:r>
                <a:rPr lang="en-US" sz="600" dirty="0">
                  <a:solidFill>
                    <a:srgbClr val="FFFFFF"/>
                  </a:solidFill>
                </a:rPr>
                <a:t> </a:t>
              </a:r>
            </a:p>
            <a:p>
              <a:pPr defTabSz="914114">
                <a:lnSpc>
                  <a:spcPts val="2000"/>
                </a:lnSpc>
                <a:defRPr/>
              </a:pPr>
              <a:r>
                <a:rPr lang="en-US" sz="1800" dirty="0">
                  <a:solidFill>
                    <a:srgbClr val="FFFFFF"/>
                  </a:solidFill>
                </a:rPr>
                <a:t>But</a:t>
              </a:r>
              <a:r>
                <a:rPr lang="en-US" sz="600" dirty="0">
                  <a:solidFill>
                    <a:srgbClr val="FFFFFF"/>
                  </a:solidFill>
                </a:rPr>
                <a:t>     </a:t>
              </a:r>
              <a:r>
                <a:rPr lang="en-US" sz="1800" dirty="0">
                  <a:solidFill>
                    <a:srgbClr val="FFFFFF"/>
                  </a:solidFill>
                </a:rPr>
                <a:t>if</a:t>
              </a:r>
              <a:r>
                <a:rPr lang="en-US" sz="600" dirty="0">
                  <a:solidFill>
                    <a:srgbClr val="FFFFFF"/>
                  </a:solidFill>
                </a:rPr>
                <a:t>  </a:t>
              </a:r>
              <a:r>
                <a:rPr lang="en-US" sz="1800" dirty="0">
                  <a:solidFill>
                    <a:srgbClr val="FFFFFF"/>
                  </a:solidFill>
                </a:rPr>
                <a:t>[by]</a:t>
              </a:r>
              <a:r>
                <a:rPr lang="en-US" sz="600" dirty="0">
                  <a:solidFill>
                    <a:srgbClr val="FFFFFF"/>
                  </a:solidFill>
                </a:rPr>
                <a:t>  </a:t>
              </a:r>
              <a:r>
                <a:rPr lang="en-US" sz="1800" b="1" spc="-50" dirty="0">
                  <a:ln w="19050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C0260C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works</a:t>
              </a:r>
              <a:r>
                <a:rPr lang="en-US" sz="1800" dirty="0">
                  <a:solidFill>
                    <a:srgbClr val="FFFFFF"/>
                  </a:solidFill>
                </a:rPr>
                <a:t>,</a:t>
              </a:r>
              <a:r>
                <a:rPr lang="en-US" sz="600" dirty="0">
                  <a:solidFill>
                    <a:srgbClr val="FFFFFF"/>
                  </a:solidFill>
                </a:rPr>
                <a:t> </a:t>
              </a:r>
              <a:r>
                <a:rPr lang="en-US" sz="1800" dirty="0">
                  <a:solidFill>
                    <a:srgbClr val="FFFFFF"/>
                  </a:solidFill>
                </a:rPr>
                <a:t>then</a:t>
              </a:r>
              <a:r>
                <a:rPr lang="en-US" sz="600" dirty="0">
                  <a:solidFill>
                    <a:srgbClr val="FFFFFF"/>
                  </a:solidFill>
                </a:rPr>
                <a:t> </a:t>
              </a:r>
              <a:r>
                <a:rPr lang="en-US" sz="600" dirty="0">
                  <a:solidFill>
                    <a:srgbClr val="191919"/>
                  </a:solidFill>
                </a:rPr>
                <a:t>is it  </a:t>
              </a:r>
              <a:r>
                <a:rPr lang="en-US" sz="1800" dirty="0">
                  <a:solidFill>
                    <a:srgbClr val="FFFFFF"/>
                  </a:solidFill>
                </a:rPr>
                <a:t>no</a:t>
              </a:r>
              <a:r>
                <a:rPr lang="en-US" sz="600" dirty="0">
                  <a:solidFill>
                    <a:srgbClr val="FFFFFF"/>
                  </a:solidFill>
                </a:rPr>
                <a:t> </a:t>
              </a:r>
              <a:r>
                <a:rPr lang="en-US" sz="600" dirty="0">
                  <a:solidFill>
                    <a:srgbClr val="191919"/>
                  </a:solidFill>
                </a:rPr>
                <a:t>more</a:t>
              </a:r>
              <a:r>
                <a:rPr lang="en-US" sz="600" dirty="0">
                  <a:solidFill>
                    <a:srgbClr val="FFFFFF"/>
                  </a:solidFill>
                </a:rPr>
                <a:t>      </a:t>
              </a:r>
              <a:r>
                <a:rPr lang="en-US" sz="1800" b="1" spc="-50" dirty="0">
                  <a:ln w="19050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5968B0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grace</a:t>
              </a: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CC8709A-A9A0-4BAE-99DA-D879DCBBA73A}"/>
                </a:ext>
              </a:extLst>
            </p:cNvPr>
            <p:cNvSpPr/>
            <p:nvPr/>
          </p:nvSpPr>
          <p:spPr>
            <a:xfrm>
              <a:off x="3951690" y="724621"/>
              <a:ext cx="671832" cy="12314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 defTabSz="914114">
                <a:defRPr/>
              </a:pPr>
              <a:r>
                <a:rPr lang="en-US" sz="800" dirty="0">
                  <a:solidFill>
                    <a:srgbClr val="5968B0"/>
                  </a:solidFill>
                </a:rPr>
                <a:t>Romans 11:6  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20D499B-DDCE-4FB0-BD2A-042612F8138F}"/>
                </a:ext>
              </a:extLst>
            </p:cNvPr>
            <p:cNvSpPr txBox="1"/>
            <p:nvPr/>
          </p:nvSpPr>
          <p:spPr>
            <a:xfrm>
              <a:off x="57175" y="308611"/>
              <a:ext cx="1138582" cy="207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36566" rtlCol="0" anchor="ctr" anchorCtr="0">
              <a:noAutofit/>
            </a:bodyPr>
            <a:lstStyle/>
            <a:p>
              <a:pPr algn="ctr" defTabSz="914114">
                <a:defRPr/>
              </a:pPr>
              <a:r>
                <a:rPr lang="en-US" sz="1400" spc="-40" dirty="0">
                  <a:solidFill>
                    <a:srgbClr val="5968B0"/>
                  </a:solidFill>
                </a:rPr>
                <a:t>The Bible says...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5FC96FA-42DD-446B-8211-144C5B4C9D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8210" y="1052025"/>
            <a:ext cx="687920" cy="622195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FEFF735B-D45E-4D0F-A631-6688C88E13B6}"/>
              </a:ext>
            </a:extLst>
          </p:cNvPr>
          <p:cNvSpPr/>
          <p:nvPr/>
        </p:nvSpPr>
        <p:spPr>
          <a:xfrm>
            <a:off x="735029" y="193299"/>
            <a:ext cx="575924" cy="18283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14">
              <a:defRPr/>
            </a:pPr>
            <a:endParaRPr lang="en-US" sz="198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A0DB761-479B-44B1-BDBB-5AC5D8541944}"/>
              </a:ext>
            </a:extLst>
          </p:cNvPr>
          <p:cNvSpPr txBox="1"/>
          <p:nvPr/>
        </p:nvSpPr>
        <p:spPr>
          <a:xfrm>
            <a:off x="589" y="23795"/>
            <a:ext cx="4570826" cy="264596"/>
          </a:xfrm>
          <a:prstGeom prst="rect">
            <a:avLst/>
          </a:prstGeom>
          <a:noFill/>
          <a:ln>
            <a:noFill/>
          </a:ln>
        </p:spPr>
        <p:txBody>
          <a:bodyPr wrap="none" lIns="18283" tIns="0" rIns="0" bIns="18283" rtlCol="0" anchor="ctr" anchorCtr="0">
            <a:noAutofit/>
          </a:bodyPr>
          <a:lstStyle/>
          <a:p>
            <a:pPr lvl="0" algn="ctr">
              <a:defRPr/>
            </a:pPr>
            <a:r>
              <a:rPr lang="en-US" sz="1300" spc="-90" dirty="0">
                <a:solidFill>
                  <a:srgbClr val="000000"/>
                </a:solidFill>
              </a:rPr>
              <a:t>If you don’t </a:t>
            </a:r>
            <a:r>
              <a:rPr lang="en-US" sz="1400" b="1" kern="10" spc="-40" dirty="0">
                <a:ln w="952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+mn-lt"/>
              </a:rPr>
              <a:t>Repent</a:t>
            </a:r>
            <a:r>
              <a:rPr lang="en-US" sz="1300" spc="-90" dirty="0">
                <a:solidFill>
                  <a:srgbClr val="000000"/>
                </a:solidFill>
              </a:rPr>
              <a:t> of your </a:t>
            </a:r>
            <a:r>
              <a:rPr lang="en-US" sz="1300" b="1" spc="-90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1300" spc="-90" dirty="0">
                <a:solidFill>
                  <a:srgbClr val="000000"/>
                </a:solidFill>
              </a:rPr>
              <a:t> (not your </a:t>
            </a:r>
            <a:r>
              <a:rPr lang="en-US" sz="1500" b="1" spc="-20" dirty="0">
                <a:ln w="19050">
                  <a:noFill/>
                </a:ln>
                <a:solidFill>
                  <a:schemeClr val="tx1"/>
                </a:solidFill>
                <a:effectLst>
                  <a:glow rad="635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sins</a:t>
            </a:r>
            <a:r>
              <a:rPr lang="en-US" sz="1300" spc="-90" dirty="0">
                <a:solidFill>
                  <a:srgbClr val="000000"/>
                </a:solidFill>
              </a:rPr>
              <a:t>)</a:t>
            </a:r>
            <a:r>
              <a:rPr lang="en-US" sz="1000" spc="-90" dirty="0">
                <a:solidFill>
                  <a:srgbClr val="000000"/>
                </a:solidFill>
              </a:rPr>
              <a:t>…</a:t>
            </a:r>
            <a:r>
              <a:rPr lang="en-US" sz="1300" spc="-90" dirty="0">
                <a:solidFill>
                  <a:srgbClr val="000000"/>
                </a:solidFill>
              </a:rPr>
              <a:t>y</a:t>
            </a:r>
            <a:r>
              <a:rPr lang="en-US" sz="1300" spc="-90" dirty="0" err="1">
                <a:solidFill>
                  <a:srgbClr val="000000"/>
                </a:solidFill>
              </a:rPr>
              <a:t>ou</a:t>
            </a:r>
            <a:r>
              <a:rPr lang="en-US" sz="1300" spc="-90" dirty="0">
                <a:solidFill>
                  <a:srgbClr val="000000"/>
                </a:solidFill>
              </a:rPr>
              <a:t> get </a:t>
            </a:r>
            <a:r>
              <a:rPr lang="en-US" sz="1400" b="1" spc="-4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no grace</a:t>
            </a:r>
            <a:r>
              <a:rPr lang="en-US" sz="1300" spc="-90" dirty="0">
                <a:solidFill>
                  <a:srgbClr val="000000"/>
                </a:solidFill>
              </a:rPr>
              <a:t>! </a:t>
            </a:r>
            <a:endParaRPr lang="en-US" sz="1300" b="1" spc="-90" dirty="0">
              <a:ln w="6350">
                <a:solidFill>
                  <a:srgbClr val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DD88F6-7F3E-EA81-7576-7F33A6D4E732}"/>
              </a:ext>
            </a:extLst>
          </p:cNvPr>
          <p:cNvSpPr txBox="1">
            <a:spLocks noChangeAspect="1"/>
          </p:cNvSpPr>
          <p:nvPr/>
        </p:nvSpPr>
        <p:spPr>
          <a:xfrm>
            <a:off x="2788793" y="1595521"/>
            <a:ext cx="822749" cy="195127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914114">
              <a:defRPr/>
            </a:pPr>
            <a:r>
              <a:rPr lang="en-US" sz="1050" dirty="0">
                <a:ln w="1270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C3260C">
                      <a:alpha val="50000"/>
                    </a:srgbClr>
                  </a:glow>
                </a:effectLst>
              </a:rPr>
              <a:t>Works</a:t>
            </a:r>
          </a:p>
        </p:txBody>
      </p:sp>
    </p:spTree>
    <p:extLst>
      <p:ext uri="{BB962C8B-B14F-4D97-AF65-F5344CB8AC3E}">
        <p14:creationId xmlns:p14="http://schemas.microsoft.com/office/powerpoint/2010/main" val="4290814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CBP\Slides and Cards\Soul Winning\Misc\Pics\Pictures from Shutterstock 12-27-11 thru 1-26-12\Fire Background shutterstock_59306374.jpg"/>
          <p:cNvPicPr>
            <a:picLocks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" y="7878"/>
            <a:ext cx="4570824" cy="274249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</p:pic>
      <p:sp>
        <p:nvSpPr>
          <p:cNvPr id="15" name="TextBox 14"/>
          <p:cNvSpPr txBox="1">
            <a:spLocks noChangeAspect="1"/>
          </p:cNvSpPr>
          <p:nvPr/>
        </p:nvSpPr>
        <p:spPr>
          <a:xfrm>
            <a:off x="252493" y="260936"/>
            <a:ext cx="4043961" cy="22313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>
              <a:defRPr sz="13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1450" spc="-6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Ignite in unimaginable pain.</a:t>
            </a:r>
            <a:endParaRPr lang="en-US" sz="1450" spc="-60" dirty="0">
              <a:ln w="12700">
                <a:solidFill>
                  <a:schemeClr val="bg1"/>
                </a:solidFill>
              </a:ln>
              <a:solidFill>
                <a:srgbClr val="FFFF66"/>
              </a:solidFill>
            </a:endParaRPr>
          </a:p>
        </p:txBody>
      </p:sp>
      <p:sp>
        <p:nvSpPr>
          <p:cNvPr id="18" name="TextBox 17"/>
          <p:cNvSpPr txBox="1">
            <a:spLocks noChangeAspect="1"/>
          </p:cNvSpPr>
          <p:nvPr/>
        </p:nvSpPr>
        <p:spPr>
          <a:xfrm>
            <a:off x="330017" y="453497"/>
            <a:ext cx="3904441" cy="22313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>
              <a:defRPr sz="13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1450" spc="-6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</a:rPr>
              <a:t>Even your tongue will be on fire</a:t>
            </a:r>
            <a:r>
              <a:rPr lang="en-US" sz="1000" spc="-6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</a:rPr>
              <a:t>.</a:t>
            </a:r>
          </a:p>
        </p:txBody>
      </p:sp>
      <p:sp>
        <p:nvSpPr>
          <p:cNvPr id="2" name="Arrow: Right 1"/>
          <p:cNvSpPr>
            <a:spLocks noChangeAspect="1"/>
          </p:cNvSpPr>
          <p:nvPr/>
        </p:nvSpPr>
        <p:spPr bwMode="auto">
          <a:xfrm>
            <a:off x="49828" y="310248"/>
            <a:ext cx="158146" cy="136033"/>
          </a:xfrm>
          <a:prstGeom prst="rightArrow">
            <a:avLst/>
          </a:prstGeom>
          <a:solidFill>
            <a:srgbClr val="FFFF66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1125186"/>
            <a:endParaRPr lang="en-US" sz="445" dirty="0"/>
          </a:p>
        </p:txBody>
      </p:sp>
      <p:sp>
        <p:nvSpPr>
          <p:cNvPr id="16" name="TextBox 15"/>
          <p:cNvSpPr txBox="1">
            <a:spLocks noChangeAspect="1"/>
          </p:cNvSpPr>
          <p:nvPr/>
        </p:nvSpPr>
        <p:spPr>
          <a:xfrm>
            <a:off x="252493" y="803912"/>
            <a:ext cx="2165145" cy="22313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>
              <a:tabLst>
                <a:tab pos="1540982" algn="l"/>
              </a:tabLst>
            </a:pPr>
            <a:r>
              <a:rPr lang="en-US" sz="1450" spc="-6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Be constantly terrified,</a:t>
            </a:r>
          </a:p>
        </p:txBody>
      </p:sp>
      <p:sp>
        <p:nvSpPr>
          <p:cNvPr id="55" name="Arrow: Right 54"/>
          <p:cNvSpPr>
            <a:spLocks noChangeAspect="1"/>
          </p:cNvSpPr>
          <p:nvPr/>
        </p:nvSpPr>
        <p:spPr bwMode="auto">
          <a:xfrm>
            <a:off x="44792" y="849027"/>
            <a:ext cx="158146" cy="136033"/>
          </a:xfrm>
          <a:prstGeom prst="rightArrow">
            <a:avLst/>
          </a:prstGeom>
          <a:solidFill>
            <a:srgbClr val="FFFF66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1125186"/>
            <a:endParaRPr lang="en-US" sz="445" dirty="0"/>
          </a:p>
        </p:txBody>
      </p:sp>
      <p:sp>
        <p:nvSpPr>
          <p:cNvPr id="17" name="TextBox 16"/>
          <p:cNvSpPr txBox="1">
            <a:spLocks noChangeAspect="1"/>
          </p:cNvSpPr>
          <p:nvPr/>
        </p:nvSpPr>
        <p:spPr>
          <a:xfrm>
            <a:off x="252493" y="1353615"/>
            <a:ext cx="4471282" cy="2231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1450" spc="-6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Be tortured relentlessly,</a:t>
            </a:r>
          </a:p>
        </p:txBody>
      </p:sp>
      <p:sp>
        <p:nvSpPr>
          <p:cNvPr id="19" name="TextBox 18"/>
          <p:cNvSpPr txBox="1">
            <a:spLocks noChangeAspect="1"/>
          </p:cNvSpPr>
          <p:nvPr/>
        </p:nvSpPr>
        <p:spPr>
          <a:xfrm>
            <a:off x="252491" y="1917671"/>
            <a:ext cx="4318922" cy="2231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1450" spc="-6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Never have one moment of rest or relief.</a:t>
            </a:r>
            <a:endParaRPr lang="en-US" sz="1450" spc="-60" dirty="0">
              <a:ln w="12700">
                <a:solidFill>
                  <a:schemeClr val="bg1"/>
                </a:solidFill>
              </a:ln>
              <a:solidFill>
                <a:srgbClr val="FFFF66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-91699" y="617015"/>
            <a:ext cx="5256448" cy="4891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xtBox 25"/>
          <p:cNvSpPr txBox="1">
            <a:spLocks noChangeAspect="1"/>
          </p:cNvSpPr>
          <p:nvPr/>
        </p:nvSpPr>
        <p:spPr>
          <a:xfrm>
            <a:off x="330021" y="1523579"/>
            <a:ext cx="380602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400">
                <a:ln>
                  <a:solidFill>
                    <a:schemeClr val="bg1"/>
                  </a:solidFill>
                </a:ln>
                <a:solidFill>
                  <a:srgbClr val="FFFF66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1450" spc="-6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by crazed, angry</a:t>
            </a:r>
            <a:r>
              <a:rPr lang="en-US" sz="1600" spc="-6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, </a:t>
            </a:r>
            <a:r>
              <a:rPr lang="en-US" sz="1450" spc="-6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merciless</a:t>
            </a:r>
            <a:r>
              <a:rPr lang="en-US" sz="1600" spc="-6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 </a:t>
            </a:r>
            <a:r>
              <a:rPr lang="en-US" sz="1450" spc="-6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creatures.</a:t>
            </a:r>
            <a:endParaRPr lang="en-US" sz="1000" spc="-60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28" name="TextBox 27"/>
          <p:cNvSpPr txBox="1">
            <a:spLocks noChangeAspect="1"/>
          </p:cNvSpPr>
          <p:nvPr/>
        </p:nvSpPr>
        <p:spPr>
          <a:xfrm>
            <a:off x="330019" y="2471893"/>
            <a:ext cx="3904439" cy="2231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400">
                <a:ln>
                  <a:solidFill>
                    <a:schemeClr val="bg1"/>
                  </a:solidFill>
                </a:ln>
                <a:solidFill>
                  <a:srgbClr val="FFFF66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1450" spc="-6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– down to your very core</a:t>
            </a:r>
            <a:r>
              <a:rPr lang="en-US" sz="600" spc="-6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 </a:t>
            </a:r>
            <a:r>
              <a:rPr lang="en-US" sz="1200" spc="-6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:</a:t>
            </a:r>
            <a:r>
              <a:rPr lang="en-US" sz="1450" spc="-6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 a worm</a:t>
            </a:r>
            <a:r>
              <a:rPr lang="en-US" sz="1000" spc="-6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.</a:t>
            </a:r>
            <a:endParaRPr lang="en-US" sz="1000" spc="-60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29" name="TextBox 28"/>
          <p:cNvSpPr txBox="1">
            <a:spLocks/>
          </p:cNvSpPr>
          <p:nvPr/>
        </p:nvSpPr>
        <p:spPr>
          <a:xfrm>
            <a:off x="4212886" y="405045"/>
            <a:ext cx="327013" cy="15388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r"/>
            <a:r>
              <a:rPr lang="en-US" sz="500" b="1" dirty="0"/>
              <a:t>Luke 16:24</a:t>
            </a:r>
          </a:p>
          <a:p>
            <a:pPr algn="r"/>
            <a:r>
              <a:rPr lang="en-US" sz="500" b="1" dirty="0"/>
              <a:t>James 3:6</a:t>
            </a:r>
          </a:p>
        </p:txBody>
      </p:sp>
      <p:sp>
        <p:nvSpPr>
          <p:cNvPr id="33" name="TextBox 32"/>
          <p:cNvSpPr txBox="1">
            <a:spLocks/>
          </p:cNvSpPr>
          <p:nvPr/>
        </p:nvSpPr>
        <p:spPr>
          <a:xfrm>
            <a:off x="4039764" y="850183"/>
            <a:ext cx="500137" cy="3077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r"/>
            <a:r>
              <a:rPr lang="en-US" sz="500" b="1" dirty="0"/>
              <a:t>Psalm 73:19</a:t>
            </a:r>
          </a:p>
          <a:p>
            <a:pPr algn="r"/>
            <a:r>
              <a:rPr lang="en-US" sz="500" b="1" dirty="0"/>
              <a:t>Jude 1:13</a:t>
            </a:r>
          </a:p>
          <a:p>
            <a:pPr algn="r"/>
            <a:r>
              <a:rPr lang="en-US" sz="500" b="1" dirty="0"/>
              <a:t>Isaiah 60:2</a:t>
            </a:r>
          </a:p>
          <a:p>
            <a:pPr algn="r"/>
            <a:r>
              <a:rPr lang="en-US" sz="500" b="1" dirty="0"/>
              <a:t>Exodus 10:21-22</a:t>
            </a:r>
          </a:p>
        </p:txBody>
      </p:sp>
      <p:sp>
        <p:nvSpPr>
          <p:cNvPr id="41" name="TextBox 40"/>
          <p:cNvSpPr txBox="1">
            <a:spLocks/>
          </p:cNvSpPr>
          <p:nvPr/>
        </p:nvSpPr>
        <p:spPr>
          <a:xfrm>
            <a:off x="4004381" y="1426472"/>
            <a:ext cx="520976" cy="2308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r"/>
            <a:r>
              <a:rPr lang="en-US" sz="500" b="1" dirty="0"/>
              <a:t>Revelation 9:2-10</a:t>
            </a:r>
          </a:p>
          <a:p>
            <a:pPr algn="r"/>
            <a:r>
              <a:rPr lang="en-US" sz="500" b="1" dirty="0"/>
              <a:t>Joel 2:3-11</a:t>
            </a:r>
          </a:p>
          <a:p>
            <a:pPr algn="r"/>
            <a:r>
              <a:rPr lang="en-US" sz="500" b="1" dirty="0"/>
              <a:t>Luke 16:23-24</a:t>
            </a:r>
          </a:p>
        </p:txBody>
      </p:sp>
      <p:sp>
        <p:nvSpPr>
          <p:cNvPr id="49" name="TextBox 48"/>
          <p:cNvSpPr txBox="1">
            <a:spLocks/>
          </p:cNvSpPr>
          <p:nvPr/>
        </p:nvSpPr>
        <p:spPr>
          <a:xfrm>
            <a:off x="4131064" y="2389101"/>
            <a:ext cx="403958" cy="2308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r"/>
            <a:r>
              <a:rPr lang="en-US" sz="500" b="1" dirty="0"/>
              <a:t>Psalm 112:10</a:t>
            </a:r>
          </a:p>
          <a:p>
            <a:pPr algn="r"/>
            <a:r>
              <a:rPr lang="en-US" sz="500" b="1" dirty="0"/>
              <a:t>Job 25:6</a:t>
            </a:r>
          </a:p>
          <a:p>
            <a:pPr algn="r"/>
            <a:r>
              <a:rPr lang="en-US" sz="500" b="1" dirty="0"/>
              <a:t>Psalms 22:6</a:t>
            </a:r>
          </a:p>
        </p:txBody>
      </p:sp>
      <p:sp>
        <p:nvSpPr>
          <p:cNvPr id="53" name="TextBox 52"/>
          <p:cNvSpPr txBox="1">
            <a:spLocks/>
          </p:cNvSpPr>
          <p:nvPr/>
        </p:nvSpPr>
        <p:spPr>
          <a:xfrm>
            <a:off x="4035003" y="1821264"/>
            <a:ext cx="500137" cy="3847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400">
                <a:solidFill>
                  <a:srgbClr val="000000"/>
                </a:solidFill>
              </a:defRPr>
            </a:lvl1pPr>
          </a:lstStyle>
          <a:p>
            <a:pPr algn="r"/>
            <a:r>
              <a:rPr lang="en-US" sz="500" b="1" dirty="0">
                <a:solidFill>
                  <a:schemeClr val="bg1"/>
                </a:solidFill>
              </a:rPr>
              <a:t>Revelation 14:11</a:t>
            </a:r>
          </a:p>
          <a:p>
            <a:pPr algn="r"/>
            <a:r>
              <a:rPr lang="en-US" sz="500" b="1" dirty="0"/>
              <a:t>Isaiah 57:20-21</a:t>
            </a:r>
          </a:p>
          <a:p>
            <a:pPr algn="r"/>
            <a:r>
              <a:rPr lang="en-US" sz="500" b="1" dirty="0">
                <a:solidFill>
                  <a:schemeClr val="bg1"/>
                </a:solidFill>
              </a:rPr>
              <a:t>Isaiah 48:22</a:t>
            </a:r>
          </a:p>
          <a:p>
            <a:pPr algn="r"/>
            <a:r>
              <a:rPr lang="en-US" sz="500" b="1" dirty="0">
                <a:solidFill>
                  <a:schemeClr val="bg1"/>
                </a:solidFill>
              </a:rPr>
              <a:t>Job 15:20</a:t>
            </a:r>
          </a:p>
          <a:p>
            <a:pPr algn="r"/>
            <a:r>
              <a:rPr lang="en-US" sz="500" b="1" dirty="0">
                <a:solidFill>
                  <a:schemeClr val="bg1"/>
                </a:solidFill>
              </a:rPr>
              <a:t>Revelation 20:10</a:t>
            </a:r>
          </a:p>
        </p:txBody>
      </p:sp>
      <p:sp>
        <p:nvSpPr>
          <p:cNvPr id="56" name="Arrow: Right 55"/>
          <p:cNvSpPr>
            <a:spLocks noChangeAspect="1"/>
          </p:cNvSpPr>
          <p:nvPr/>
        </p:nvSpPr>
        <p:spPr bwMode="auto">
          <a:xfrm>
            <a:off x="40585" y="1405497"/>
            <a:ext cx="158146" cy="136033"/>
          </a:xfrm>
          <a:prstGeom prst="rightArrow">
            <a:avLst/>
          </a:prstGeom>
          <a:solidFill>
            <a:srgbClr val="FFFF66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1125186"/>
            <a:endParaRPr lang="en-US" sz="445" dirty="0"/>
          </a:p>
        </p:txBody>
      </p:sp>
      <p:sp>
        <p:nvSpPr>
          <p:cNvPr id="57" name="Arrow: Right 56"/>
          <p:cNvSpPr>
            <a:spLocks noChangeAspect="1"/>
          </p:cNvSpPr>
          <p:nvPr/>
        </p:nvSpPr>
        <p:spPr bwMode="auto">
          <a:xfrm>
            <a:off x="38421" y="1965092"/>
            <a:ext cx="158146" cy="136033"/>
          </a:xfrm>
          <a:prstGeom prst="rightArrow">
            <a:avLst/>
          </a:prstGeom>
          <a:solidFill>
            <a:srgbClr val="FFFF66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1125186"/>
            <a:endParaRPr lang="en-US" sz="445" dirty="0"/>
          </a:p>
        </p:txBody>
      </p:sp>
      <p:sp>
        <p:nvSpPr>
          <p:cNvPr id="58" name="Arrow: Right 57"/>
          <p:cNvSpPr>
            <a:spLocks noChangeAspect="1"/>
          </p:cNvSpPr>
          <p:nvPr/>
        </p:nvSpPr>
        <p:spPr bwMode="auto">
          <a:xfrm>
            <a:off x="32351" y="2337909"/>
            <a:ext cx="158146" cy="136033"/>
          </a:xfrm>
          <a:prstGeom prst="rightArrow">
            <a:avLst/>
          </a:prstGeom>
          <a:solidFill>
            <a:srgbClr val="FFFF66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1125186"/>
            <a:endParaRPr lang="en-US" sz="445" dirty="0"/>
          </a:p>
        </p:txBody>
      </p:sp>
      <p:sp>
        <p:nvSpPr>
          <p:cNvPr id="91" name="TextBox 90"/>
          <p:cNvSpPr txBox="1">
            <a:spLocks noChangeAspect="1"/>
          </p:cNvSpPr>
          <p:nvPr/>
        </p:nvSpPr>
        <p:spPr>
          <a:xfrm>
            <a:off x="252493" y="2289942"/>
            <a:ext cx="4043960" cy="2231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0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1450" spc="-6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And melt – not burn up</a:t>
            </a:r>
            <a:r>
              <a:rPr lang="en-US" sz="1200" spc="-6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,</a:t>
            </a:r>
            <a:r>
              <a:rPr lang="en-US" sz="1450" spc="-6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 but slowly melt</a:t>
            </a:r>
            <a:endParaRPr lang="en-US" sz="1450" spc="-60" dirty="0">
              <a:ln w="12700">
                <a:solidFill>
                  <a:schemeClr val="bg1"/>
                </a:solidFill>
              </a:ln>
              <a:solidFill>
                <a:srgbClr val="FFFF66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1B90642-A5E7-1F01-9A6D-9E67FB3585B7}"/>
              </a:ext>
            </a:extLst>
          </p:cNvPr>
          <p:cNvSpPr txBox="1">
            <a:spLocks noChangeAspect="1"/>
          </p:cNvSpPr>
          <p:nvPr/>
        </p:nvSpPr>
        <p:spPr>
          <a:xfrm>
            <a:off x="330043" y="992967"/>
            <a:ext cx="3806027" cy="2231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400">
                <a:ln>
                  <a:solidFill>
                    <a:schemeClr val="bg1"/>
                  </a:solidFill>
                </a:ln>
                <a:solidFill>
                  <a:srgbClr val="FFFF66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1450" spc="-6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in a “gross” darkness that you’ll feel.</a:t>
            </a:r>
            <a:endParaRPr lang="en-US" sz="1000" spc="-60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62DDC7-CE08-58FA-A07C-5B11810E9942}"/>
              </a:ext>
            </a:extLst>
          </p:cNvPr>
          <p:cNvSpPr/>
          <p:nvPr/>
        </p:nvSpPr>
        <p:spPr>
          <a:xfrm>
            <a:off x="65064" y="231590"/>
            <a:ext cx="3126444" cy="18283"/>
          </a:xfrm>
          <a:prstGeom prst="rect">
            <a:avLst/>
          </a:prstGeom>
          <a:solidFill>
            <a:srgbClr val="FFFF00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98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880" y="-6536"/>
            <a:ext cx="33708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500">
                <a:ln>
                  <a:solidFill>
                    <a:srgbClr val="C3260C"/>
                  </a:solidFill>
                </a:ln>
                <a:solidFill>
                  <a:srgbClr val="FFFFFF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180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</a:rPr>
              <a:t>In the </a:t>
            </a:r>
            <a:r>
              <a:rPr lang="en-US" sz="1800" dirty="0">
                <a:ln w="25400">
                  <a:solidFill>
                    <a:srgbClr val="C3260C"/>
                  </a:solidFill>
                </a:ln>
                <a:solidFill>
                  <a:schemeClr val="tx1"/>
                </a:solidFill>
                <a:latin typeface="Impact" panose="020B0806030902050204" pitchFamily="34" charset="0"/>
              </a:rPr>
              <a:t>Lake of Fire</a:t>
            </a:r>
            <a:r>
              <a:rPr lang="en-US" sz="180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</a:rPr>
              <a:t>, you will</a:t>
            </a:r>
            <a:r>
              <a:rPr lang="en-US" sz="140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</a:rPr>
              <a:t>...</a:t>
            </a:r>
            <a:endParaRPr lang="en-US" sz="1800" dirty="0">
              <a:ln w="12700">
                <a:solidFill>
                  <a:schemeClr val="bg1"/>
                </a:solidFill>
              </a:ln>
              <a:solidFill>
                <a:srgbClr val="FF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91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CBP\Slides and Cards\Soul Winning\Misc\Pics\Pictures from Shutterstock 12-27-11 thru 1-26-12\Fire Background shutterstock_59306374.jpg"/>
          <p:cNvPicPr>
            <a:picLocks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" y="353"/>
            <a:ext cx="4570824" cy="274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152951" y="379533"/>
            <a:ext cx="129506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0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1800" spc="-20" dirty="0">
                <a:ln w="19050">
                  <a:solidFill>
                    <a:srgbClr val="C3260C"/>
                  </a:solidFill>
                </a:ln>
                <a:sym typeface="Wingdings" panose="05000000000000000000" pitchFamily="2" charset="2"/>
              </a:rPr>
              <a:t>A maggot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3138" y="1102330"/>
            <a:ext cx="2697226" cy="2616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rgbClr val="FFFF66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1700" spc="-2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to spend eternity</a:t>
            </a:r>
            <a:r>
              <a:rPr lang="en-US" sz="1500" spc="-2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…</a:t>
            </a:r>
            <a:r>
              <a:rPr lang="en-US" sz="1700" spc="-2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 </a:t>
            </a:r>
            <a:endParaRPr lang="en-US" sz="1700" spc="-20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33" name="TextBox 7"/>
          <p:cNvSpPr txBox="1">
            <a:spLocks noChangeArrowheads="1"/>
          </p:cNvSpPr>
          <p:nvPr/>
        </p:nvSpPr>
        <p:spPr bwMode="auto">
          <a:xfrm>
            <a:off x="589" y="1753152"/>
            <a:ext cx="4570824" cy="247798"/>
          </a:xfrm>
          <a:prstGeom prst="rect">
            <a:avLst/>
          </a:prstGeom>
          <a:solidFill>
            <a:srgbClr val="C3260C"/>
          </a:solidFill>
          <a:ln w="0">
            <a:noFill/>
            <a:miter lim="800000"/>
            <a:headEnd/>
            <a:tailEnd/>
          </a:ln>
        </p:spPr>
        <p:txBody>
          <a:bodyPr lIns="18283" tIns="0" rIns="18283" bIns="27426" anchor="b" anchorCtr="0"/>
          <a:lstStyle>
            <a:defPPr>
              <a:defRPr lang="en-US"/>
            </a:defPPr>
          </a:lstStyle>
          <a:p>
            <a:pPr algn="ctr"/>
            <a:r>
              <a:rPr lang="en-US" sz="1600" spc="-40" dirty="0"/>
              <a:t>Your greatest regret... will be this moment right now.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9132" y="1430164"/>
            <a:ext cx="4342282" cy="2616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rgbClr val="FFFF66"/>
                </a:solidFill>
                <a:latin typeface="Arial Black" panose="020B0A04020102020204" pitchFamily="34" charset="0"/>
              </a:defRPr>
            </a:lvl1pPr>
          </a:lstStyle>
          <a:p>
            <a:pPr algn="ctr"/>
            <a:r>
              <a:rPr lang="en-US" sz="1500" spc="-2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… </a:t>
            </a:r>
            <a:r>
              <a:rPr lang="en-US" sz="1700" spc="-2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wishing you had never been born</a:t>
            </a:r>
            <a:r>
              <a:rPr lang="en-US" spc="-2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.</a:t>
            </a:r>
            <a:endParaRPr lang="en-US" sz="1700" spc="-20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36" name="Rectangle 2"/>
          <p:cNvSpPr>
            <a:spLocks noChangeArrowheads="1"/>
          </p:cNvSpPr>
          <p:nvPr/>
        </p:nvSpPr>
        <p:spPr bwMode="auto">
          <a:xfrm>
            <a:off x="-629" y="1992900"/>
            <a:ext cx="4572042" cy="749949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417382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89" y="2027801"/>
            <a:ext cx="4570824" cy="615553"/>
          </a:xfrm>
          <a:prstGeom prst="rect">
            <a:avLst/>
          </a:prstGeom>
          <a:noFill/>
        </p:spPr>
        <p:txBody>
          <a:bodyPr wrap="square" lIns="36566" tIns="0" rIns="36566" bIns="0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1600" dirty="0">
                <a:solidFill>
                  <a:srgbClr val="C3260C"/>
                </a:solidFill>
              </a:rPr>
              <a:t>The Bible says... </a:t>
            </a:r>
            <a:r>
              <a:rPr lang="en-US" sz="2000" dirty="0">
                <a:solidFill>
                  <a:schemeClr val="tx1"/>
                </a:solidFill>
              </a:rPr>
              <a:t>It is a fearful thing to fall into the hands of the living God.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809608" y="2604634"/>
            <a:ext cx="694101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dirty="0"/>
              <a:t>Hebrews 10:31</a:t>
            </a:r>
          </a:p>
        </p:txBody>
      </p:sp>
      <p:sp>
        <p:nvSpPr>
          <p:cNvPr id="2" name="AutoShape 2" descr="Image result for maggot"/>
          <p:cNvSpPr>
            <a:spLocks noChangeAspect="1" noChangeArrowheads="1"/>
          </p:cNvSpPr>
          <p:nvPr/>
        </p:nvSpPr>
        <p:spPr bwMode="auto">
          <a:xfrm>
            <a:off x="156123" y="-144071"/>
            <a:ext cx="304722" cy="304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 sz="3998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232" b="68874" l="4805" r="897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2405">
            <a:off x="1485891" y="331705"/>
            <a:ext cx="1411878" cy="501571"/>
          </a:xfrm>
          <a:prstGeom prst="rect">
            <a:avLst/>
          </a:prstGeom>
          <a:noFill/>
          <a:ln>
            <a:noFill/>
          </a:ln>
          <a:effectLst>
            <a:glow rad="228600">
              <a:srgbClr val="C00000">
                <a:alpha val="40000"/>
              </a:srgbClr>
            </a:glow>
            <a:outerShdw blurRad="50800" dist="50800" dir="5400000" algn="ctr" rotWithShape="0">
              <a:srgbClr val="000000">
                <a:alpha val="26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>
            <a:spLocks/>
          </p:cNvSpPr>
          <p:nvPr/>
        </p:nvSpPr>
        <p:spPr>
          <a:xfrm>
            <a:off x="4241588" y="416969"/>
            <a:ext cx="293350" cy="769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l"/>
            <a:r>
              <a:rPr lang="en-US" sz="500" b="1" dirty="0">
                <a:solidFill>
                  <a:srgbClr val="000000"/>
                </a:solidFill>
              </a:rPr>
              <a:t>Mark 9:44</a:t>
            </a:r>
          </a:p>
        </p:txBody>
      </p:sp>
      <p:sp>
        <p:nvSpPr>
          <p:cNvPr id="19" name="TextBox 18"/>
          <p:cNvSpPr txBox="1">
            <a:spLocks/>
          </p:cNvSpPr>
          <p:nvPr/>
        </p:nvSpPr>
        <p:spPr>
          <a:xfrm>
            <a:off x="4207285" y="1325747"/>
            <a:ext cx="328616" cy="769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r>
              <a:rPr lang="en-US" sz="500" b="1" dirty="0">
                <a:solidFill>
                  <a:srgbClr val="000000"/>
                </a:solidFill>
              </a:rPr>
              <a:t>Mark 14:21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138" y="774231"/>
            <a:ext cx="4538275" cy="2616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0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1700" spc="-2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trapped in a brutally cruel Lake of Fire</a:t>
            </a:r>
            <a:r>
              <a:rPr lang="en-US" spc="-2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,</a:t>
            </a:r>
            <a:endParaRPr lang="en-US" sz="1700" spc="-20" dirty="0">
              <a:ln w="12700">
                <a:solidFill>
                  <a:schemeClr val="bg1"/>
                </a:solidFill>
              </a:ln>
              <a:solidFill>
                <a:srgbClr val="FFFF66"/>
              </a:solidFill>
              <a:sym typeface="Wingdings" panose="05000000000000000000" pitchFamily="2" charset="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CE576F0-BE9A-49E5-A751-1556259C3AFA}"/>
              </a:ext>
            </a:extLst>
          </p:cNvPr>
          <p:cNvSpPr txBox="1">
            <a:spLocks/>
          </p:cNvSpPr>
          <p:nvPr/>
        </p:nvSpPr>
        <p:spPr>
          <a:xfrm>
            <a:off x="4173914" y="487148"/>
            <a:ext cx="359073" cy="769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l"/>
            <a:r>
              <a:rPr lang="en-US" sz="500" b="1" dirty="0">
                <a:solidFill>
                  <a:srgbClr val="000000"/>
                </a:solidFill>
              </a:rPr>
              <a:t>Isaiah 66:24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48FD600-C58C-49B7-BEA5-02C98A867683}"/>
              </a:ext>
            </a:extLst>
          </p:cNvPr>
          <p:cNvSpPr txBox="1">
            <a:spLocks/>
          </p:cNvSpPr>
          <p:nvPr/>
        </p:nvSpPr>
        <p:spPr>
          <a:xfrm>
            <a:off x="4124050" y="557327"/>
            <a:ext cx="408766" cy="769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l"/>
            <a:r>
              <a:rPr lang="en-US" sz="500" b="1" dirty="0">
                <a:solidFill>
                  <a:srgbClr val="000000"/>
                </a:solidFill>
              </a:rPr>
              <a:t>Exodus 16:20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D26105C-0787-4D14-A274-D3D67848E285}"/>
              </a:ext>
            </a:extLst>
          </p:cNvPr>
          <p:cNvSpPr txBox="1">
            <a:spLocks/>
          </p:cNvSpPr>
          <p:nvPr/>
        </p:nvSpPr>
        <p:spPr>
          <a:xfrm>
            <a:off x="4314412" y="1393189"/>
            <a:ext cx="221215" cy="769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r>
              <a:rPr lang="en-US" sz="500" b="1" dirty="0">
                <a:solidFill>
                  <a:srgbClr val="000000"/>
                </a:solidFill>
              </a:rPr>
              <a:t>Job 3:3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616EE71-6E5B-4771-515B-96FC295C4B4F}"/>
              </a:ext>
            </a:extLst>
          </p:cNvPr>
          <p:cNvSpPr/>
          <p:nvPr/>
        </p:nvSpPr>
        <p:spPr>
          <a:xfrm>
            <a:off x="896359" y="244038"/>
            <a:ext cx="2513954" cy="18283"/>
          </a:xfrm>
          <a:prstGeom prst="rect">
            <a:avLst/>
          </a:prstGeom>
          <a:solidFill>
            <a:srgbClr val="FFFF00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98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38573" y="7964"/>
            <a:ext cx="262952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80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latin typeface="Arial Black" panose="020B0A04020102020204" pitchFamily="34" charset="0"/>
              </a:rPr>
              <a:t>Finally, you will be…</a:t>
            </a:r>
          </a:p>
        </p:txBody>
      </p:sp>
    </p:spTree>
    <p:extLst>
      <p:ext uri="{BB962C8B-B14F-4D97-AF65-F5344CB8AC3E}">
        <p14:creationId xmlns:p14="http://schemas.microsoft.com/office/powerpoint/2010/main" val="11240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7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16" y="232823"/>
            <a:ext cx="1695014" cy="1556476"/>
          </a:xfrm>
          <a:prstGeom prst="rect">
            <a:avLst/>
          </a:prstGeom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589" y="354"/>
            <a:ext cx="4570824" cy="228542"/>
          </a:xfrm>
          <a:prstGeom prst="rect">
            <a:avLst/>
          </a:prstGeom>
          <a:solidFill>
            <a:srgbClr val="C3260C"/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endParaRPr lang="en-US" sz="3998" dirty="0">
              <a:solidFill>
                <a:srgbClr val="000000"/>
              </a:solidFill>
            </a:endParaRP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589" y="2064199"/>
            <a:ext cx="4570824" cy="683538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417382"/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37891" name="TextBox 7"/>
          <p:cNvSpPr txBox="1">
            <a:spLocks noChangeArrowheads="1"/>
          </p:cNvSpPr>
          <p:nvPr/>
        </p:nvSpPr>
        <p:spPr bwMode="auto">
          <a:xfrm>
            <a:off x="589" y="2039864"/>
            <a:ext cx="4570824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600" dirty="0">
                <a:solidFill>
                  <a:srgbClr val="C3260C"/>
                </a:solidFill>
              </a:rPr>
              <a:t>The Bible says...</a:t>
            </a:r>
            <a:r>
              <a:rPr lang="en-US" sz="800" dirty="0">
                <a:solidFill>
                  <a:srgbClr val="191919"/>
                </a:solidFill>
              </a:rPr>
              <a:t>…</a:t>
            </a:r>
            <a:r>
              <a:rPr lang="en-US" sz="2000" dirty="0">
                <a:solidFill>
                  <a:srgbClr val="FFFFFF"/>
                </a:solidFill>
              </a:rPr>
              <a:t>whosoever shall call upon </a:t>
            </a:r>
          </a:p>
          <a:p>
            <a:pPr algn="ctr"/>
            <a:r>
              <a:rPr lang="en-US" sz="2000" dirty="0">
                <a:solidFill>
                  <a:srgbClr val="FFFFFF"/>
                </a:solidFill>
              </a:rPr>
              <a:t>the name of the Lord </a:t>
            </a:r>
            <a:r>
              <a:rPr lang="en-US" sz="2000" dirty="0">
                <a:solidFill>
                  <a:srgbClr val="FFFFFF"/>
                </a:solidFill>
                <a:effectLst>
                  <a:glow rad="101600">
                    <a:srgbClr val="5968B0"/>
                  </a:glow>
                </a:effectLst>
                <a:latin typeface="+mn-lt"/>
              </a:rPr>
              <a:t>shall be saved</a:t>
            </a:r>
            <a:r>
              <a:rPr lang="en-US" sz="2000" dirty="0">
                <a:solidFill>
                  <a:srgbClr val="FFFFFF"/>
                </a:solidFill>
              </a:rPr>
              <a:t>.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37894" name="TextBox 5"/>
          <p:cNvSpPr txBox="1">
            <a:spLocks noChangeArrowheads="1"/>
          </p:cNvSpPr>
          <p:nvPr/>
        </p:nvSpPr>
        <p:spPr bwMode="auto">
          <a:xfrm>
            <a:off x="3809608" y="2578072"/>
            <a:ext cx="85632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rgbClr val="C3260C"/>
                </a:solidFill>
              </a:rPr>
              <a:t>Romans 10:13</a:t>
            </a:r>
          </a:p>
        </p:txBody>
      </p:sp>
      <p:sp>
        <p:nvSpPr>
          <p:cNvPr id="63495" name="TextBox 7"/>
          <p:cNvSpPr txBox="1">
            <a:spLocks noChangeArrowheads="1"/>
          </p:cNvSpPr>
          <p:nvPr/>
        </p:nvSpPr>
        <p:spPr bwMode="auto">
          <a:xfrm>
            <a:off x="1026409" y="-36034"/>
            <a:ext cx="251062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prstClr val="black"/>
                </a:solidFill>
              </a:rPr>
              <a:t>So, the final question is…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302" y="552544"/>
            <a:ext cx="1347805" cy="1077218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US" sz="1500" dirty="0">
                <a:solidFill>
                  <a:srgbClr val="FFFFFF"/>
                </a:solidFill>
              </a:rPr>
              <a:t>Do you want…</a:t>
            </a:r>
          </a:p>
          <a:p>
            <a:pPr algn="ctr"/>
            <a:endParaRPr lang="en-US" sz="1500" dirty="0">
              <a:solidFill>
                <a:srgbClr val="FFFFFF"/>
              </a:solidFill>
            </a:endParaRPr>
          </a:p>
          <a:p>
            <a:pPr algn="ctr"/>
            <a:r>
              <a:rPr lang="en-US" sz="1700" kern="10" spc="-60" dirty="0">
                <a:ln w="1270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381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</a:t>
            </a:r>
          </a:p>
          <a:p>
            <a:pPr algn="ctr"/>
            <a:r>
              <a:rPr lang="en-US" sz="1700" kern="10" spc="-60" dirty="0">
                <a:ln w="1270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381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Righteousness?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60209" y="439835"/>
            <a:ext cx="1392866" cy="11798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1500" dirty="0">
                <a:solidFill>
                  <a:srgbClr val="FFFFFF"/>
                </a:solidFill>
              </a:rPr>
              <a:t>Or will you die trusting in...</a:t>
            </a:r>
          </a:p>
          <a:p>
            <a:pPr algn="ctr"/>
            <a:r>
              <a:rPr lang="en-US" sz="1700" kern="10" spc="-50" dirty="0">
                <a:ln w="1270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your own</a:t>
            </a:r>
          </a:p>
          <a:p>
            <a:pPr algn="ctr"/>
            <a:r>
              <a:rPr lang="en-US" sz="1700" kern="10" spc="-50" dirty="0">
                <a:ln w="1270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righteousness?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CE3CB2D9-F23F-4B7F-AE0B-5C5D9D330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" y="1795844"/>
            <a:ext cx="4570824" cy="268352"/>
          </a:xfrm>
          <a:prstGeom prst="rect">
            <a:avLst/>
          </a:prstGeom>
          <a:solidFill>
            <a:srgbClr val="C3260C"/>
          </a:solidFill>
          <a:ln w="0">
            <a:noFill/>
            <a:miter lim="800000"/>
            <a:headEnd/>
            <a:tailEnd/>
          </a:ln>
        </p:spPr>
        <p:txBody>
          <a:bodyPr tIns="0" bIns="0"/>
          <a:lstStyle/>
          <a:p>
            <a:r>
              <a:rPr lang="en-US" sz="1600" dirty="0">
                <a:solidFill>
                  <a:srgbClr val="000000"/>
                </a:solidFill>
              </a:rPr>
              <a:t>If you want God’s righteousness, its very simple.</a:t>
            </a:r>
          </a:p>
        </p:txBody>
      </p:sp>
    </p:spTree>
    <p:extLst>
      <p:ext uri="{BB962C8B-B14F-4D97-AF65-F5344CB8AC3E}">
        <p14:creationId xmlns:p14="http://schemas.microsoft.com/office/powerpoint/2010/main" val="112348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150" y="384420"/>
            <a:ext cx="4570824" cy="461665"/>
          </a:xfrm>
          <a:prstGeom prst="rect">
            <a:avLst/>
          </a:prstGeom>
          <a:noFill/>
        </p:spPr>
        <p:txBody>
          <a:bodyPr wrap="square" lIns="45709" tIns="0" rIns="0" bIns="0" rtlCol="0">
            <a:spAutoFit/>
          </a:bodyPr>
          <a:lstStyle/>
          <a:p>
            <a:pPr defTabSz="914114">
              <a:lnSpc>
                <a:spcPts val="1800"/>
              </a:lnSpc>
              <a:defRPr/>
            </a:pPr>
            <a:r>
              <a:rPr lang="en-US" sz="2000" b="1" u="sng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I REPENT</a:t>
            </a:r>
            <a:r>
              <a:rPr lang="en-US" sz="180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OF BELIEVING IN WORKS,</a:t>
            </a:r>
            <a:endParaRPr lang="en-US" sz="400" b="1" dirty="0">
              <a:ln w="12700">
                <a:solidFill>
                  <a:srgbClr val="821A08"/>
                </a:solidFill>
              </a:ln>
              <a:solidFill>
                <a:srgbClr val="FFFFFF"/>
              </a:solidFill>
            </a:endParaRPr>
          </a:p>
          <a:p>
            <a:pPr>
              <a:lnSpc>
                <a:spcPts val="1800"/>
              </a:lnSpc>
            </a:pPr>
            <a:r>
              <a:rPr lang="en-US" sz="1600" b="1" spc="-20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          I must be saved by grace, without works.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87475" y="-19829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114">
              <a:defRPr/>
            </a:pPr>
            <a:r>
              <a:rPr lang="en-US" sz="2000" b="1" dirty="0">
                <a:ln w="6350">
                  <a:solidFill>
                    <a:srgbClr val="FFFFFF"/>
                  </a:solidFill>
                </a:ln>
                <a:solidFill>
                  <a:srgbClr val="821A08"/>
                </a:solidFill>
              </a:rPr>
              <a:t>Dear Lord,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838" y="2371742"/>
            <a:ext cx="9685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800" b="1">
                <a:ln w="6350">
                  <a:solidFill>
                    <a:schemeClr val="tx1"/>
                  </a:solidFill>
                </a:ln>
                <a:solidFill>
                  <a:srgbClr val="821A08"/>
                </a:solidFill>
              </a:defRPr>
            </a:lvl1pPr>
          </a:lstStyle>
          <a:p>
            <a:pPr defTabSz="914114">
              <a:defRPr/>
            </a:pPr>
            <a:r>
              <a:rPr lang="en-US" sz="2000" dirty="0">
                <a:ln w="6350">
                  <a:solidFill>
                    <a:srgbClr val="FFFFFF"/>
                  </a:solidFill>
                </a:ln>
              </a:rPr>
              <a:t>Amen.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017" y="22906"/>
            <a:ext cx="333469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defTabSz="914114">
              <a:defRPr/>
            </a:pPr>
            <a:r>
              <a:rPr lang="en-US" sz="1600" dirty="0">
                <a:solidFill>
                  <a:srgbClr val="000000"/>
                </a:solidFill>
              </a:rPr>
              <a:t>You just need to </a:t>
            </a:r>
            <a:r>
              <a:rPr lang="en-US" sz="1600" b="1" dirty="0">
                <a:solidFill>
                  <a:srgbClr val="000000"/>
                </a:solidFill>
              </a:rPr>
              <a:t>sincerely</a:t>
            </a:r>
            <a:r>
              <a:rPr lang="en-US" sz="1600" dirty="0">
                <a:solidFill>
                  <a:srgbClr val="000000"/>
                </a:solidFill>
              </a:rPr>
              <a:t> pray…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50" y="911077"/>
            <a:ext cx="4934478" cy="461665"/>
          </a:xfrm>
          <a:prstGeom prst="rect">
            <a:avLst/>
          </a:prstGeom>
          <a:noFill/>
        </p:spPr>
        <p:txBody>
          <a:bodyPr wrap="square" lIns="45709" tIns="0" rIns="0" bIns="0" rtlCol="0">
            <a:spAutoFit/>
          </a:bodyPr>
          <a:lstStyle/>
          <a:p>
            <a:pPr defTabSz="914114">
              <a:lnSpc>
                <a:spcPts val="1800"/>
              </a:lnSpc>
              <a:defRPr/>
            </a:pPr>
            <a:r>
              <a:rPr lang="en-US" sz="2000" b="1" u="sng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I BELIEVE</a:t>
            </a:r>
            <a:r>
              <a:rPr lang="en-US" sz="200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180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JESUS IS GOD,</a:t>
            </a:r>
          </a:p>
          <a:p>
            <a:pPr defTabSz="914114">
              <a:lnSpc>
                <a:spcPts val="1800"/>
              </a:lnSpc>
              <a:tabLst>
                <a:tab pos="1642550" algn="l"/>
              </a:tabLst>
              <a:defRPr/>
            </a:pPr>
            <a:r>
              <a:rPr lang="en-US" sz="15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  	</a:t>
            </a:r>
            <a:r>
              <a:rPr lang="en-US" sz="12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 </a:t>
            </a:r>
            <a:r>
              <a:rPr lang="en-US" sz="16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The One True Almighty God.</a:t>
            </a:r>
            <a:endParaRPr lang="en-US" sz="1500" b="1" dirty="0">
              <a:ln w="12700">
                <a:solidFill>
                  <a:srgbClr val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50" y="1466972"/>
            <a:ext cx="4570824" cy="461665"/>
          </a:xfrm>
          <a:prstGeom prst="rect">
            <a:avLst/>
          </a:prstGeom>
          <a:noFill/>
        </p:spPr>
        <p:txBody>
          <a:bodyPr wrap="square" lIns="45709" tIns="0" rIns="0" bIns="0" rtlCol="0">
            <a:spAutoFit/>
          </a:bodyPr>
          <a:lstStyle/>
          <a:p>
            <a:pPr defTabSz="914114">
              <a:lnSpc>
                <a:spcPts val="1800"/>
              </a:lnSpc>
              <a:defRPr/>
            </a:pPr>
            <a:r>
              <a:rPr lang="en-US" sz="2000" b="1" u="sng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I BELIEVE</a:t>
            </a:r>
            <a:r>
              <a:rPr lang="en-US" sz="200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180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ONLY</a:t>
            </a:r>
            <a:r>
              <a:rPr lang="en-US" sz="200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180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JESUS MATTERS, </a:t>
            </a:r>
          </a:p>
          <a:p>
            <a:pPr defTabSz="914114">
              <a:lnSpc>
                <a:spcPts val="1800"/>
              </a:lnSpc>
              <a:defRPr/>
            </a:pPr>
            <a:r>
              <a:rPr lang="en-US" sz="120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               </a:t>
            </a:r>
            <a:r>
              <a:rPr lang="en-US" sz="110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 </a:t>
            </a:r>
            <a:r>
              <a:rPr lang="en-US" sz="120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  </a:t>
            </a:r>
            <a:r>
              <a:rPr lang="en-US" sz="110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 </a:t>
            </a:r>
            <a:r>
              <a:rPr lang="en-US" sz="120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  </a:t>
            </a:r>
            <a:r>
              <a:rPr lang="en-US" sz="105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16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Jesus died for me, and rose again.</a:t>
            </a:r>
            <a:endParaRPr lang="en-US" sz="1500" b="1" dirty="0">
              <a:ln w="12700">
                <a:solidFill>
                  <a:srgbClr val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150" y="2008249"/>
            <a:ext cx="4570824" cy="461665"/>
          </a:xfrm>
          <a:prstGeom prst="rect">
            <a:avLst/>
          </a:prstGeom>
          <a:noFill/>
        </p:spPr>
        <p:txBody>
          <a:bodyPr wrap="square" lIns="45709" tIns="0" rIns="0" bIns="0" rtlCol="0">
            <a:spAutoFit/>
          </a:bodyPr>
          <a:lstStyle/>
          <a:p>
            <a:pPr defTabSz="914114">
              <a:lnSpc>
                <a:spcPts val="1800"/>
              </a:lnSpc>
              <a:defRPr/>
            </a:pPr>
            <a:r>
              <a:rPr lang="en-US" sz="2000" b="1" u="sng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I SUBMIT</a:t>
            </a:r>
            <a:r>
              <a:rPr lang="en-US" sz="180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TO GOD’S RIGHTEOUSNESS,</a:t>
            </a:r>
          </a:p>
          <a:p>
            <a:pPr defTabSz="914114">
              <a:lnSpc>
                <a:spcPts val="1800"/>
              </a:lnSpc>
              <a:tabLst>
                <a:tab pos="799850" algn="l"/>
              </a:tabLst>
              <a:defRPr/>
            </a:pPr>
            <a:r>
              <a:rPr lang="en-US" sz="12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               </a:t>
            </a:r>
            <a:r>
              <a:rPr lang="en-US" sz="10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 </a:t>
            </a:r>
            <a:r>
              <a:rPr lang="en-US" sz="12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889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166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16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so I will have, the impossibility of sin.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95655" y="2454199"/>
            <a:ext cx="3258510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defTabSz="914114">
              <a:defRPr/>
            </a:pPr>
            <a:r>
              <a:rPr lang="en-US" sz="1500" dirty="0">
                <a:solidFill>
                  <a:srgbClr val="000000"/>
                </a:solidFill>
              </a:rPr>
              <a:t>Would you like to pray that right now?</a:t>
            </a:r>
          </a:p>
        </p:txBody>
      </p:sp>
    </p:spTree>
    <p:extLst>
      <p:ext uri="{BB962C8B-B14F-4D97-AF65-F5344CB8AC3E}">
        <p14:creationId xmlns:p14="http://schemas.microsoft.com/office/powerpoint/2010/main" val="245775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2458" y="-3307"/>
            <a:ext cx="4498956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800" b="1" dirty="0">
                <a:solidFill>
                  <a:srgbClr val="000000"/>
                </a:solidFill>
              </a:rPr>
              <a:t>If you prayed that and you meant it…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9" y="1404966"/>
            <a:ext cx="4494643" cy="202684"/>
          </a:xfrm>
          <a:prstGeom prst="rect">
            <a:avLst/>
          </a:prstGeom>
          <a:noFill/>
        </p:spPr>
        <p:txBody>
          <a:bodyPr wrap="square" lIns="45709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2000" b="1" u="sng">
                <a:ln w="12700">
                  <a:solidFill>
                    <a:srgbClr val="821A08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u="none" dirty="0">
                <a:ln w="12700">
                  <a:solidFill>
                    <a:srgbClr val="5968B0"/>
                  </a:solidFill>
                </a:ln>
                <a:effectLst>
                  <a:glow rad="63500">
                    <a:srgbClr val="5968B0">
                      <a:alpha val="60000"/>
                    </a:srgbClr>
                  </a:glow>
                </a:effectLst>
              </a:rPr>
              <a:t>You have </a:t>
            </a:r>
            <a:r>
              <a:rPr lang="en-US" dirty="0">
                <a:ln w="12700">
                  <a:solidFill>
                    <a:srgbClr val="5968B0"/>
                  </a:solidFill>
                </a:ln>
                <a:effectLst>
                  <a:glow rad="63500">
                    <a:srgbClr val="5968B0">
                      <a:alpha val="60000"/>
                    </a:srgbClr>
                  </a:glow>
                </a:effectLst>
              </a:rPr>
              <a:t>GOD’S RIGHTEOUSNESS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2065" y="1640684"/>
            <a:ext cx="2816651" cy="192360"/>
          </a:xfrm>
          <a:prstGeom prst="rect">
            <a:avLst/>
          </a:prstGeom>
          <a:noFill/>
        </p:spPr>
        <p:txBody>
          <a:bodyPr wrap="square" lIns="45709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2000" b="1" u="sng">
                <a:ln w="12700">
                  <a:solidFill>
                    <a:srgbClr val="821A08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1600" u="none" spc="-40" dirty="0">
                <a:ln w="12700">
                  <a:solidFill>
                    <a:srgbClr val="000000"/>
                  </a:solidFill>
                </a:ln>
              </a:rPr>
              <a:t>You can </a:t>
            </a:r>
            <a:r>
              <a:rPr lang="en-US" sz="1600" spc="-40" dirty="0">
                <a:ln w="12700">
                  <a:solidFill>
                    <a:srgbClr val="000000"/>
                  </a:solidFill>
                </a:ln>
              </a:rPr>
              <a:t>NEVER</a:t>
            </a:r>
            <a:r>
              <a:rPr lang="en-US" sz="1600" u="none" spc="-40" dirty="0">
                <a:ln w="12700">
                  <a:solidFill>
                    <a:srgbClr val="000000"/>
                  </a:solidFill>
                </a:ln>
              </a:rPr>
              <a:t> lose 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984" y="937814"/>
            <a:ext cx="3800166" cy="192360"/>
          </a:xfrm>
          <a:prstGeom prst="rect">
            <a:avLst/>
          </a:prstGeom>
          <a:noFill/>
        </p:spPr>
        <p:txBody>
          <a:bodyPr wrap="square" lIns="45709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1600" b="1" u="none" spc="-4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dirty="0">
                <a:ln w="12700">
                  <a:solidFill>
                    <a:srgbClr val="000000"/>
                  </a:solidFill>
                </a:ln>
              </a:rPr>
              <a:t>No matter what your </a:t>
            </a:r>
            <a:r>
              <a:rPr lang="en-US" u="sng" dirty="0">
                <a:ln w="12700">
                  <a:solidFill>
                    <a:srgbClr val="000000"/>
                  </a:solidFill>
                </a:ln>
              </a:rPr>
              <a:t>FLESH</a:t>
            </a:r>
            <a:r>
              <a:rPr lang="en-US" dirty="0">
                <a:ln w="12700">
                  <a:solidFill>
                    <a:srgbClr val="000000"/>
                  </a:solidFill>
                </a:ln>
              </a:rPr>
              <a:t> does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9" y="482290"/>
            <a:ext cx="4494643" cy="202684"/>
          </a:xfrm>
          <a:prstGeom prst="rect">
            <a:avLst/>
          </a:prstGeom>
          <a:noFill/>
        </p:spPr>
        <p:txBody>
          <a:bodyPr wrap="square" lIns="45709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2000" b="1" u="none">
                <a:ln w="12700">
                  <a:solidFill>
                    <a:srgbClr val="821A08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dirty="0">
                <a:ln w="12700">
                  <a:solidFill>
                    <a:srgbClr val="5968B0"/>
                  </a:solidFill>
                </a:ln>
                <a:effectLst>
                  <a:glow rad="63500">
                    <a:srgbClr val="5968B0">
                      <a:alpha val="60000"/>
                    </a:srgbClr>
                  </a:glow>
                </a:effectLst>
              </a:rPr>
              <a:t>You have the </a:t>
            </a:r>
            <a:r>
              <a:rPr lang="en-US" u="sng" dirty="0">
                <a:ln w="12700">
                  <a:solidFill>
                    <a:srgbClr val="5968B0"/>
                  </a:solidFill>
                </a:ln>
                <a:effectLst>
                  <a:glow rad="63500">
                    <a:srgbClr val="5968B0">
                      <a:alpha val="60000"/>
                    </a:srgbClr>
                  </a:glow>
                </a:effectLst>
              </a:rPr>
              <a:t>IMPOSSIBILITY OF SIN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2065" y="713699"/>
            <a:ext cx="4504519" cy="192360"/>
          </a:xfrm>
          <a:prstGeom prst="rect">
            <a:avLst/>
          </a:prstGeom>
          <a:noFill/>
        </p:spPr>
        <p:txBody>
          <a:bodyPr wrap="square" lIns="45709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1600" b="1" u="none" spc="-4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dirty="0">
                <a:ln w="12700">
                  <a:solidFill>
                    <a:srgbClr val="000000"/>
                  </a:solidFill>
                </a:ln>
              </a:rPr>
              <a:t>Your </a:t>
            </a:r>
            <a:r>
              <a:rPr lang="en-US" u="sng" dirty="0">
                <a:ln w="12700">
                  <a:solidFill>
                    <a:srgbClr val="000000"/>
                  </a:solidFill>
                </a:ln>
              </a:rPr>
              <a:t>SPIRIT</a:t>
            </a:r>
            <a:r>
              <a:rPr lang="en-US" dirty="0">
                <a:ln w="12700">
                  <a:solidFill>
                    <a:srgbClr val="000000"/>
                  </a:solidFill>
                </a:ln>
              </a:rPr>
              <a:t> is 100% perfect and cannot sin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9" y="2123547"/>
            <a:ext cx="4418463" cy="202684"/>
          </a:xfrm>
          <a:prstGeom prst="rect">
            <a:avLst/>
          </a:prstGeom>
          <a:noFill/>
        </p:spPr>
        <p:txBody>
          <a:bodyPr wrap="square" lIns="45709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2000" b="1" u="none">
                <a:ln w="12700">
                  <a:solidFill>
                    <a:srgbClr val="821A08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dirty="0">
                <a:ln w="12700">
                  <a:solidFill>
                    <a:srgbClr val="5968B0"/>
                  </a:solidFill>
                </a:ln>
                <a:effectLst>
                  <a:glow rad="63500">
                    <a:srgbClr val="5968B0">
                      <a:alpha val="60000"/>
                    </a:srgbClr>
                  </a:glow>
                </a:effectLst>
              </a:rPr>
              <a:t>Even if YOU become a serial killer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2066" y="2237489"/>
            <a:ext cx="4173166" cy="436017"/>
          </a:xfrm>
          <a:prstGeom prst="rect">
            <a:avLst/>
          </a:prstGeom>
          <a:noFill/>
        </p:spPr>
        <p:txBody>
          <a:bodyPr wrap="square" lIns="45709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1600" b="1" u="none" spc="-4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defRPr>
            </a:lvl1pPr>
          </a:lstStyle>
          <a:p>
            <a:pPr>
              <a:lnSpc>
                <a:spcPts val="1700"/>
              </a:lnSpc>
            </a:pPr>
            <a:r>
              <a:rPr lang="en-US" dirty="0">
                <a:ln w="12700">
                  <a:solidFill>
                    <a:srgbClr val="000000"/>
                  </a:solidFill>
                </a:ln>
              </a:rPr>
              <a:t>Because Jesus was </a:t>
            </a:r>
            <a:r>
              <a:rPr lang="en-US" u="sng" dirty="0">
                <a:ln w="12700">
                  <a:solidFill>
                    <a:srgbClr val="000000"/>
                  </a:solidFill>
                </a:ln>
              </a:rPr>
              <a:t>NOT</a:t>
            </a:r>
            <a:r>
              <a:rPr lang="en-US" dirty="0">
                <a:ln w="12700">
                  <a:solidFill>
                    <a:srgbClr val="000000"/>
                  </a:solidFill>
                </a:ln>
              </a:rPr>
              <a:t> a serial killer!</a:t>
            </a:r>
          </a:p>
          <a:p>
            <a:pPr>
              <a:lnSpc>
                <a:spcPts val="1700"/>
              </a:lnSpc>
            </a:pPr>
            <a:r>
              <a:rPr lang="en-US" dirty="0">
                <a:ln w="12700">
                  <a:solidFill>
                    <a:srgbClr val="000000"/>
                  </a:solidFill>
                </a:ln>
              </a:rPr>
              <a:t>                           and ONLY JESUS matters</a:t>
            </a:r>
          </a:p>
        </p:txBody>
      </p:sp>
    </p:spTree>
    <p:extLst>
      <p:ext uri="{BB962C8B-B14F-4D97-AF65-F5344CB8AC3E}">
        <p14:creationId xmlns:p14="http://schemas.microsoft.com/office/powerpoint/2010/main" val="154519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7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88" y="46505"/>
            <a:ext cx="4570826" cy="807913"/>
          </a:xfrm>
          <a:prstGeom prst="rect">
            <a:avLst/>
          </a:prstGeom>
          <a:noFill/>
        </p:spPr>
        <p:txBody>
          <a:bodyPr wrap="square" lIns="9142" tIns="0" rIns="9142" bIns="0" rtlCol="0">
            <a:spAutoFit/>
          </a:bodyPr>
          <a:lstStyle>
            <a:defPPr>
              <a:defRPr lang="en-US"/>
            </a:defPPr>
            <a:lvl1pPr>
              <a:defRPr sz="2000" b="1" spc="-60">
                <a:ln w="9525">
                  <a:solidFill>
                    <a:schemeClr val="bg1"/>
                  </a:solidFill>
                </a:ln>
                <a:solidFill>
                  <a:srgbClr val="5968B0"/>
                </a:solidFill>
                <a:latin typeface="Arial Black" panose="020B0A04020102020204" pitchFamily="34" charset="0"/>
              </a:defRPr>
            </a:lvl1pPr>
          </a:lstStyle>
          <a:p>
            <a:pPr algn="ctr">
              <a:lnSpc>
                <a:spcPts val="2100"/>
              </a:lnSpc>
            </a:pPr>
            <a:r>
              <a:rPr lang="en-US" dirty="0">
                <a:ln w="12700">
                  <a:solidFill>
                    <a:srgbClr val="5968B0"/>
                  </a:solidFill>
                </a:ln>
                <a:solidFill>
                  <a:schemeClr val="tx1"/>
                </a:solidFill>
                <a:effectLst>
                  <a:glow rad="38100">
                    <a:srgbClr val="5968B0">
                      <a:alpha val="60000"/>
                    </a:srgbClr>
                  </a:glow>
                </a:effectLst>
                <a:latin typeface="Arial" charset="0"/>
              </a:rPr>
              <a:t>Years from now, someone may ask, </a:t>
            </a:r>
          </a:p>
          <a:p>
            <a:pPr algn="ctr">
              <a:lnSpc>
                <a:spcPts val="2100"/>
              </a:lnSpc>
            </a:pPr>
            <a:r>
              <a:rPr lang="en-US" dirty="0">
                <a:ln w="12700">
                  <a:solidFill>
                    <a:srgbClr val="5968B0"/>
                  </a:solidFill>
                </a:ln>
                <a:solidFill>
                  <a:schemeClr val="tx1"/>
                </a:solidFill>
                <a:effectLst>
                  <a:glow rad="38100">
                    <a:srgbClr val="5968B0">
                      <a:alpha val="60000"/>
                    </a:srgbClr>
                  </a:glow>
                </a:effectLst>
                <a:latin typeface="Arial" charset="0"/>
              </a:rPr>
              <a:t>“are you going to go to Heaven when you die”?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9132" y="2546221"/>
            <a:ext cx="1343822" cy="27426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98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295" y="1680173"/>
            <a:ext cx="4570824" cy="923330"/>
          </a:xfrm>
          <a:prstGeom prst="rect">
            <a:avLst/>
          </a:prstGeom>
          <a:noFill/>
        </p:spPr>
        <p:txBody>
          <a:bodyPr wrap="square" lIns="18283" tIns="0" rIns="18283" bIns="0" rtlCol="0">
            <a:spAutoFit/>
          </a:bodyPr>
          <a:lstStyle>
            <a:defPPr>
              <a:defRPr lang="en-US"/>
            </a:defPPr>
            <a:lvl1pPr algn="ctr">
              <a:defRPr sz="1800" b="1" spc="-40"/>
            </a:lvl1pPr>
          </a:lstStyle>
          <a:p>
            <a:pPr algn="l">
              <a:lnSpc>
                <a:spcPts val="2400"/>
              </a:lnSpc>
            </a:pP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You can answer… </a:t>
            </a:r>
            <a:endParaRPr lang="en-US" sz="2100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  <a:p>
            <a:pPr>
              <a:lnSpc>
                <a:spcPts val="2400"/>
              </a:lnSpc>
            </a:pPr>
            <a:r>
              <a:rPr lang="en-US" sz="21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Because I have </a:t>
            </a:r>
            <a:r>
              <a:rPr lang="en-US" sz="2300" kern="10" dirty="0">
                <a:ln w="1270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76200">
                    <a:srgbClr val="5968B0">
                      <a:alpha val="60000"/>
                    </a:srgbClr>
                  </a:glow>
                </a:effectLst>
                <a:latin typeface="Impact" panose="020B0806030902050204" pitchFamily="34" charset="0"/>
              </a:rPr>
              <a:t>God’s Righteousness</a:t>
            </a:r>
          </a:p>
          <a:p>
            <a:pPr>
              <a:lnSpc>
                <a:spcPts val="2400"/>
              </a:lnSpc>
            </a:pPr>
            <a:endParaRPr lang="en-US" sz="2000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66738" y="911453"/>
            <a:ext cx="2666314" cy="276999"/>
          </a:xfrm>
          <a:prstGeom prst="rect">
            <a:avLst/>
          </a:prstGeom>
          <a:noFill/>
        </p:spPr>
        <p:txBody>
          <a:bodyPr wrap="square" lIns="18283" tIns="0" rIns="18283" bIns="0" rtlCol="0">
            <a:spAutoFit/>
          </a:bodyPr>
          <a:lstStyle/>
          <a:p>
            <a:pPr algn="ctr"/>
            <a:r>
              <a:rPr lang="en-US" sz="1800" b="1" spc="-4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Now you can answer…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57754" y="794253"/>
            <a:ext cx="2285414" cy="430759"/>
          </a:xfrm>
          <a:prstGeom prst="rect">
            <a:avLst/>
          </a:prstGeom>
          <a:noFill/>
        </p:spPr>
        <p:txBody>
          <a:bodyPr wrap="square" lIns="9142" tIns="0" rIns="9142" bIns="0" rtlCol="0">
            <a:spAutoFit/>
          </a:bodyPr>
          <a:lstStyle/>
          <a:p>
            <a:pPr algn="ctr"/>
            <a:r>
              <a:rPr lang="en-US" sz="2799" b="1" spc="-30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Absolutely!!</a:t>
            </a:r>
            <a:endParaRPr lang="en-US" sz="2000" b="1" spc="-30" dirty="0">
              <a:ln w="9525"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4849" y="1282854"/>
            <a:ext cx="4581701" cy="307777"/>
          </a:xfrm>
          <a:prstGeom prst="rect">
            <a:avLst/>
          </a:prstGeom>
          <a:noFill/>
          <a:effectLst>
            <a:glow rad="38100">
              <a:srgbClr val="5968B0">
                <a:alpha val="60000"/>
              </a:srgbClr>
            </a:glow>
          </a:effectLst>
        </p:spPr>
        <p:txBody>
          <a:bodyPr wrap="none" lIns="5079" tIns="0" rIns="5079" bIns="0" rtlCol="0">
            <a:spAutoFit/>
          </a:bodyPr>
          <a:lstStyle>
            <a:defPPr>
              <a:defRPr lang="en-US"/>
            </a:defPPr>
            <a:lvl1pPr algn="ctr">
              <a:defRPr sz="2000" b="1" spc="-60">
                <a:ln w="12700">
                  <a:solidFill>
                    <a:srgbClr val="821A08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pc="-45" dirty="0">
                <a:ln w="12700">
                  <a:solidFill>
                    <a:srgbClr val="5968B0"/>
                  </a:solidFill>
                </a:ln>
                <a:effectLst>
                  <a:glow rad="38100">
                    <a:srgbClr val="5968B0">
                      <a:alpha val="60000"/>
                    </a:srgbClr>
                  </a:glow>
                </a:effectLst>
              </a:rPr>
              <a:t>“How can you say that?” they may ask.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D45C91-08D1-453A-90D6-D1E58437941B}"/>
              </a:ext>
            </a:extLst>
          </p:cNvPr>
          <p:cNvSpPr txBox="1"/>
          <p:nvPr/>
        </p:nvSpPr>
        <p:spPr>
          <a:xfrm>
            <a:off x="12295" y="2286158"/>
            <a:ext cx="4570824" cy="307777"/>
          </a:xfrm>
          <a:prstGeom prst="rect">
            <a:avLst/>
          </a:prstGeom>
          <a:noFill/>
        </p:spPr>
        <p:txBody>
          <a:bodyPr wrap="square" lIns="18283" tIns="0" rIns="18283" bIns="0" rtlCol="0">
            <a:spAutoFit/>
          </a:bodyPr>
          <a:lstStyle>
            <a:defPPr>
              <a:defRPr lang="en-US"/>
            </a:defPPr>
            <a:lvl1pPr algn="ctr">
              <a:defRPr sz="1800" b="1" spc="-40"/>
            </a:lvl1pPr>
          </a:lstStyle>
          <a:p>
            <a:pPr>
              <a:lnSpc>
                <a:spcPts val="2400"/>
              </a:lnSpc>
            </a:pPr>
            <a:r>
              <a:rPr lang="en-US" sz="21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It is impossible for me to go to Hell!</a:t>
            </a:r>
          </a:p>
        </p:txBody>
      </p:sp>
    </p:spTree>
    <p:extLst>
      <p:ext uri="{BB962C8B-B14F-4D97-AF65-F5344CB8AC3E}">
        <p14:creationId xmlns:p14="http://schemas.microsoft.com/office/powerpoint/2010/main" val="87995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2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46" y="2006519"/>
            <a:ext cx="3089936" cy="9287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DBE2B0-B6A7-BDE8-AB4E-7AAC2DD868DA}"/>
              </a:ext>
            </a:extLst>
          </p:cNvPr>
          <p:cNvSpPr txBox="1"/>
          <p:nvPr/>
        </p:nvSpPr>
        <p:spPr>
          <a:xfrm>
            <a:off x="138484" y="313403"/>
            <a:ext cx="4176143" cy="15973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45" b="1" u="sng" dirty="0"/>
              <a:t>THE END</a:t>
            </a:r>
            <a:endParaRPr lang="en-US" sz="2445" u="sng" dirty="0"/>
          </a:p>
          <a:p>
            <a:pPr algn="ctr"/>
            <a:endParaRPr lang="en-US" sz="2445" dirty="0"/>
          </a:p>
          <a:p>
            <a:pPr algn="ctr"/>
            <a:r>
              <a:rPr lang="en-US" sz="2445" dirty="0"/>
              <a:t>Begin the presentation again</a:t>
            </a:r>
          </a:p>
          <a:p>
            <a:pPr algn="ctr"/>
            <a:r>
              <a:rPr lang="en-US" sz="2445" dirty="0"/>
              <a:t>on the front of the next card.</a:t>
            </a:r>
          </a:p>
        </p:txBody>
      </p:sp>
    </p:spTree>
    <p:extLst>
      <p:ext uri="{BB962C8B-B14F-4D97-AF65-F5344CB8AC3E}">
        <p14:creationId xmlns:p14="http://schemas.microsoft.com/office/powerpoint/2010/main" val="403239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7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19" y="685976"/>
            <a:ext cx="4045718" cy="12160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416A2A-D6F9-B1B9-BDFF-0A9C5703A9B7}"/>
              </a:ext>
            </a:extLst>
          </p:cNvPr>
          <p:cNvSpPr txBox="1"/>
          <p:nvPr/>
        </p:nvSpPr>
        <p:spPr>
          <a:xfrm>
            <a:off x="583553" y="2286000"/>
            <a:ext cx="3399649" cy="315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50" i="1" dirty="0"/>
              <a:t>www.LibertyHavenBC.com/Lordswatch</a:t>
            </a:r>
          </a:p>
        </p:txBody>
      </p:sp>
    </p:spTree>
    <p:extLst>
      <p:ext uri="{BB962C8B-B14F-4D97-AF65-F5344CB8AC3E}">
        <p14:creationId xmlns:p14="http://schemas.microsoft.com/office/powerpoint/2010/main" val="9841307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C71B85A7-B922-E8C3-A02C-3C24E34A3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972" y="1772924"/>
            <a:ext cx="1751797" cy="18283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474" kern="10" spc="-60" dirty="0">
                <a:ln w="1270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508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their own righteousness</a:t>
            </a:r>
            <a:endParaRPr lang="en-US" sz="1474" dirty="0">
              <a:ln w="12700">
                <a:solidFill>
                  <a:srgbClr val="C3260C"/>
                </a:solidFill>
              </a:ln>
              <a:solidFill>
                <a:srgbClr val="FFFFFF"/>
              </a:solidFill>
              <a:effectLst>
                <a:glow rad="50800">
                  <a:srgbClr val="C3260C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CD56C79-06B4-3F6F-448A-60F396CC9A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3170" y="2293618"/>
            <a:ext cx="2238104" cy="18283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700" kern="10" spc="-6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508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the righteousness of God</a:t>
            </a:r>
            <a:endParaRPr lang="en-US" sz="1700" dirty="0">
              <a:ln w="19050">
                <a:solidFill>
                  <a:srgbClr val="5968B0"/>
                </a:solidFill>
              </a:ln>
              <a:solidFill>
                <a:srgbClr val="FFFFFF"/>
              </a:solidFill>
              <a:effectLst>
                <a:glow rad="50800">
                  <a:srgbClr val="5968B0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586" y="2507763"/>
            <a:ext cx="4575346" cy="235262"/>
          </a:xfrm>
          <a:prstGeom prst="rect">
            <a:avLst/>
          </a:prstGeom>
          <a:solidFill>
            <a:schemeClr val="tx1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wrap="none" lIns="0" tIns="0" rIns="0" bIns="63992" anchor="t" anchorCtr="0"/>
          <a:lstStyle/>
          <a:p>
            <a:pPr algn="ctr"/>
            <a:r>
              <a:rPr lang="en-US" sz="1600" b="1" spc="-20" dirty="0">
                <a:solidFill>
                  <a:srgbClr val="000000"/>
                </a:solidFill>
              </a:rPr>
              <a:t>This LOST person is still trusting in their works.</a:t>
            </a:r>
            <a:endParaRPr lang="en-US" sz="1600" spc="-20" dirty="0">
              <a:solidFill>
                <a:srgbClr val="000000"/>
              </a:solidFill>
            </a:endParaRPr>
          </a:p>
        </p:txBody>
      </p:sp>
      <p:sp>
        <p:nvSpPr>
          <p:cNvPr id="54" name="Rectangle 3"/>
          <p:cNvSpPr>
            <a:spLocks noChangeArrowheads="1"/>
          </p:cNvSpPr>
          <p:nvPr/>
        </p:nvSpPr>
        <p:spPr bwMode="auto">
          <a:xfrm>
            <a:off x="589" y="177"/>
            <a:ext cx="4570826" cy="189170"/>
          </a:xfrm>
          <a:prstGeom prst="rect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lIns="0" tIns="0" rIns="0" bIns="0" anchor="b" anchorCtr="0"/>
          <a:lstStyle/>
          <a:p>
            <a:pPr algn="ctr">
              <a:lnSpc>
                <a:spcPts val="1600"/>
              </a:lnSpc>
            </a:pPr>
            <a:r>
              <a:rPr lang="en-US" sz="1400" u="sng" spc="-60" dirty="0">
                <a:solidFill>
                  <a:srgbClr val="FFFF00"/>
                </a:solidFill>
              </a:rPr>
              <a:t>User Guide: How dare we judge a person as saved or lost?</a:t>
            </a:r>
          </a:p>
        </p:txBody>
      </p:sp>
      <p:sp>
        <p:nvSpPr>
          <p:cNvPr id="55301" name="Rectangle 7"/>
          <p:cNvSpPr>
            <a:spLocks noChangeArrowheads="1"/>
          </p:cNvSpPr>
          <p:nvPr/>
        </p:nvSpPr>
        <p:spPr bwMode="auto">
          <a:xfrm>
            <a:off x="69790" y="1282646"/>
            <a:ext cx="110461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17382"/>
            <a:r>
              <a:rPr lang="en-US" sz="1400" dirty="0">
                <a:solidFill>
                  <a:srgbClr val="FFFFFF"/>
                </a:solidFill>
              </a:rPr>
              <a:t>ignorant</a:t>
            </a:r>
            <a:r>
              <a:rPr lang="en-US" sz="1600" dirty="0">
                <a:solidFill>
                  <a:srgbClr val="FFFFFF"/>
                </a:solidFill>
              </a:rPr>
              <a:t> of</a:t>
            </a: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589" y="189347"/>
            <a:ext cx="4570824" cy="425096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tIns="0" bIns="0"/>
          <a:lstStyle/>
          <a:p>
            <a:pPr>
              <a:lnSpc>
                <a:spcPts val="1600"/>
              </a:lnSpc>
            </a:pP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Judge not according to the appearance, </a:t>
            </a:r>
            <a:r>
              <a:rPr lang="en-US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but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judge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sz="2000" b="1" i="1" u="sng" dirty="0">
                <a:solidFill>
                  <a:schemeClr val="tx1"/>
                </a:solidFill>
                <a:latin typeface="Cambria" panose="02040503050406030204" pitchFamily="18" charset="0"/>
              </a:rPr>
              <a:t>righteous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judgment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.</a:t>
            </a:r>
          </a:p>
          <a:p>
            <a:pPr>
              <a:lnSpc>
                <a:spcPts val="1600"/>
              </a:lnSpc>
            </a:pPr>
            <a:endParaRPr lang="en-US" sz="16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5" name="Rectangle 7"/>
          <p:cNvSpPr>
            <a:spLocks noChangeArrowheads="1"/>
          </p:cNvSpPr>
          <p:nvPr/>
        </p:nvSpPr>
        <p:spPr bwMode="auto">
          <a:xfrm>
            <a:off x="69791" y="1766565"/>
            <a:ext cx="220923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17382"/>
            <a:r>
              <a:rPr lang="en-US" sz="1400" dirty="0">
                <a:solidFill>
                  <a:srgbClr val="FFFFFF"/>
                </a:solidFill>
              </a:rPr>
              <a:t>going about to establish</a:t>
            </a:r>
          </a:p>
        </p:txBody>
      </p:sp>
      <p:sp>
        <p:nvSpPr>
          <p:cNvPr id="56" name="Rectangle 7"/>
          <p:cNvSpPr>
            <a:spLocks noChangeArrowheads="1"/>
          </p:cNvSpPr>
          <p:nvPr/>
        </p:nvSpPr>
        <p:spPr bwMode="auto">
          <a:xfrm>
            <a:off x="69790" y="2261572"/>
            <a:ext cx="246008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17382"/>
            <a:r>
              <a:rPr lang="en-US" sz="1600" dirty="0">
                <a:solidFill>
                  <a:srgbClr val="FFFFFF"/>
                </a:solidFill>
              </a:rPr>
              <a:t>they have not submitted 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9" y="1162242"/>
            <a:ext cx="4575343" cy="184666"/>
          </a:xfrm>
          <a:prstGeom prst="rect">
            <a:avLst/>
          </a:prstGeom>
          <a:noFill/>
        </p:spPr>
        <p:txBody>
          <a:bodyPr wrap="square" lIns="27426" tIns="0" rIns="27426" bIns="0" rtlCol="0">
            <a:spAutoFit/>
          </a:bodyPr>
          <a:lstStyle/>
          <a:p>
            <a:r>
              <a:rPr lang="en-US" sz="1200" b="1" spc="-20" dirty="0">
                <a:solidFill>
                  <a:srgbClr val="FFFF00"/>
                </a:solidFill>
              </a:rPr>
              <a:t>When asked Q1 </a:t>
            </a:r>
            <a:r>
              <a:rPr lang="en-US" sz="1200" b="1" spc="-20" dirty="0">
                <a:solidFill>
                  <a:schemeClr val="tx1"/>
                </a:solidFill>
              </a:rPr>
              <a:t>about their “need for righteousness”, </a:t>
            </a:r>
            <a:r>
              <a:rPr lang="en-US" sz="1200" dirty="0">
                <a:solidFill>
                  <a:srgbClr val="FFFFFF"/>
                </a:solidFill>
              </a:rPr>
              <a:t>were they,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90" y="1603138"/>
            <a:ext cx="4408695" cy="184666"/>
          </a:xfrm>
          <a:prstGeom prst="rect">
            <a:avLst/>
          </a:prstGeom>
          <a:noFill/>
        </p:spPr>
        <p:txBody>
          <a:bodyPr wrap="none" lIns="27426" tIns="0" rIns="27426" bIns="0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rgbClr val="000000"/>
                </a:solidFill>
              </a:defRPr>
            </a:lvl1pPr>
          </a:lstStyle>
          <a:p>
            <a:r>
              <a:rPr lang="en-US" dirty="0">
                <a:solidFill>
                  <a:srgbClr val="FFFF00"/>
                </a:solidFill>
              </a:rPr>
              <a:t>When asked Q2 </a:t>
            </a:r>
            <a:r>
              <a:rPr lang="en-US" dirty="0">
                <a:solidFill>
                  <a:schemeClr val="tx1"/>
                </a:solidFill>
              </a:rPr>
              <a:t>about being a serial killer, </a:t>
            </a:r>
            <a:r>
              <a:rPr lang="en-US" b="0" dirty="0">
                <a:solidFill>
                  <a:schemeClr val="tx1"/>
                </a:solidFill>
              </a:rPr>
              <a:t>do they </a:t>
            </a:r>
            <a:r>
              <a:rPr lang="en-US" b="0" dirty="0">
                <a:solidFill>
                  <a:srgbClr val="FFFFFF"/>
                </a:solidFill>
              </a:rPr>
              <a:t>believe in,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89" y="2061532"/>
            <a:ext cx="4535967" cy="246221"/>
          </a:xfrm>
          <a:prstGeom prst="rect">
            <a:avLst/>
          </a:prstGeom>
          <a:noFill/>
        </p:spPr>
        <p:txBody>
          <a:bodyPr wrap="square" lIns="27426" tIns="0" rIns="27426" bIns="0" rtlCol="0">
            <a:spAutoFit/>
          </a:bodyPr>
          <a:lstStyle/>
          <a:p>
            <a:r>
              <a:rPr lang="en-US" sz="1400" b="1" spc="-20" dirty="0">
                <a:solidFill>
                  <a:srgbClr val="FFFF00"/>
                </a:solidFill>
              </a:rPr>
              <a:t>If both answers are ‘yes’</a:t>
            </a:r>
            <a:r>
              <a:rPr lang="en-US" sz="1400" b="1" spc="-20" dirty="0">
                <a:solidFill>
                  <a:schemeClr val="tx1"/>
                </a:solidFill>
              </a:rPr>
              <a:t>, </a:t>
            </a:r>
            <a:r>
              <a:rPr lang="en-US" sz="1600" b="1" spc="-2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Romans 10:2-3</a:t>
            </a:r>
            <a:r>
              <a:rPr lang="en-US" sz="1400" b="1" spc="-20" dirty="0">
                <a:solidFill>
                  <a:schemeClr val="tx1"/>
                </a:solidFill>
              </a:rPr>
              <a:t> says,</a:t>
            </a: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5F01F5A5-E126-4119-9D23-C4F0E5798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085" y="417888"/>
            <a:ext cx="394339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5968B0"/>
                </a:solidFill>
              </a:defRPr>
            </a:lvl1pPr>
          </a:lstStyle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John 7:24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0BDAF86-10F6-44B4-961F-27E07FE01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" y="616188"/>
            <a:ext cx="4570826" cy="186671"/>
          </a:xfrm>
          <a:prstGeom prst="rect">
            <a:avLst/>
          </a:prstGeom>
          <a:solidFill>
            <a:schemeClr val="tx1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lIns="0" tIns="0" rIns="0" bIns="9142" anchor="b" anchorCtr="0"/>
          <a:lstStyle/>
          <a:p>
            <a:pPr algn="ctr">
              <a:lnSpc>
                <a:spcPts val="1600"/>
              </a:lnSpc>
            </a:pPr>
            <a:r>
              <a:rPr lang="en-US" sz="1400" b="1" spc="-30" dirty="0">
                <a:solidFill>
                  <a:srgbClr val="000000"/>
                </a:solidFill>
              </a:rPr>
              <a:t>We PROVE it with hard questions, about </a:t>
            </a:r>
            <a:r>
              <a:rPr lang="en-US" sz="1400" b="1" u="sng" spc="-30" dirty="0">
                <a:solidFill>
                  <a:srgbClr val="000000"/>
                </a:solidFill>
              </a:rPr>
              <a:t>righteousness</a:t>
            </a:r>
            <a:r>
              <a:rPr lang="en-US" sz="1400" b="1" spc="-30" dirty="0">
                <a:solidFill>
                  <a:srgbClr val="000000"/>
                </a:solidFill>
              </a:rPr>
              <a:t>!</a:t>
            </a:r>
          </a:p>
        </p:txBody>
      </p:sp>
      <p:sp>
        <p:nvSpPr>
          <p:cNvPr id="20" name="TextBox 5">
            <a:extLst>
              <a:ext uri="{FF2B5EF4-FFF2-40B4-BE49-F238E27FC236}">
                <a16:creationId xmlns:a16="http://schemas.microsoft.com/office/drawing/2014/main" id="{38A0F9E5-A9CB-4CA3-A795-5DF116BCE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151" y="448131"/>
            <a:ext cx="498534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5968B0"/>
                </a:solidFill>
              </a:defRPr>
            </a:lvl1pPr>
          </a:lstStyle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1 Kings 10:1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635188-FA72-4145-BFE1-8667335BDB3E}"/>
              </a:ext>
            </a:extLst>
          </p:cNvPr>
          <p:cNvSpPr txBox="1"/>
          <p:nvPr/>
        </p:nvSpPr>
        <p:spPr>
          <a:xfrm>
            <a:off x="589" y="807507"/>
            <a:ext cx="4566591" cy="21827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ts val="1100"/>
              </a:lnSpc>
            </a:pP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</a:rPr>
              <a:t>…the tree is known by his fruit…the fruit of our lips</a:t>
            </a:r>
          </a:p>
        </p:txBody>
      </p:sp>
      <p:sp>
        <p:nvSpPr>
          <p:cNvPr id="22" name="TextBox 5">
            <a:extLst>
              <a:ext uri="{FF2B5EF4-FFF2-40B4-BE49-F238E27FC236}">
                <a16:creationId xmlns:a16="http://schemas.microsoft.com/office/drawing/2014/main" id="{4F754C94-BD9F-45F7-84C0-01C928A6F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0228" y="805449"/>
            <a:ext cx="589905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5968B0"/>
                </a:solidFill>
              </a:defRPr>
            </a:lvl1pPr>
          </a:lstStyle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Matthew 12:33</a:t>
            </a:r>
          </a:p>
        </p:txBody>
      </p:sp>
      <p:sp>
        <p:nvSpPr>
          <p:cNvPr id="23" name="TextBox 5">
            <a:extLst>
              <a:ext uri="{FF2B5EF4-FFF2-40B4-BE49-F238E27FC236}">
                <a16:creationId xmlns:a16="http://schemas.microsoft.com/office/drawing/2014/main" id="{FF4EB840-850D-4C60-95E3-B95CF794E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0229" y="890666"/>
            <a:ext cx="602729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5968B0"/>
                </a:solidFill>
              </a:defRPr>
            </a:lvl1pPr>
          </a:lstStyle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Hebrews 13:15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17EC8C16-1479-4547-A350-4B3A78BEF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" y="1007820"/>
            <a:ext cx="4570824" cy="171966"/>
          </a:xfrm>
          <a:prstGeom prst="rect">
            <a:avLst/>
          </a:prstGeom>
          <a:solidFill>
            <a:schemeClr val="tx1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lIns="0" tIns="0" rIns="0" bIns="0" anchor="b" anchorCtr="0"/>
          <a:lstStyle/>
          <a:p>
            <a:pPr algn="ctr"/>
            <a:r>
              <a:rPr lang="en-US" sz="1400" b="1" spc="-20" dirty="0">
                <a:solidFill>
                  <a:srgbClr val="000000"/>
                </a:solidFill>
              </a:rPr>
              <a:t>We check their heart </a:t>
            </a:r>
            <a:r>
              <a:rPr lang="en-US" sz="1200" b="1" spc="-20" dirty="0">
                <a:solidFill>
                  <a:srgbClr val="000000"/>
                </a:solidFill>
              </a:rPr>
              <a:t>(words)</a:t>
            </a:r>
            <a:r>
              <a:rPr lang="en-US" sz="1400" b="1" spc="-20" dirty="0">
                <a:solidFill>
                  <a:srgbClr val="000000"/>
                </a:solidFill>
              </a:rPr>
              <a:t>, not their works </a:t>
            </a:r>
            <a:r>
              <a:rPr lang="en-US" sz="1100" b="1" spc="-20" dirty="0">
                <a:solidFill>
                  <a:srgbClr val="000000"/>
                </a:solidFill>
              </a:rPr>
              <a:t>(appearance)</a:t>
            </a:r>
            <a:r>
              <a:rPr lang="en-US" sz="1400" b="1" spc="-20" dirty="0">
                <a:solidFill>
                  <a:srgbClr val="000000"/>
                </a:solidFill>
              </a:rPr>
              <a:t>.</a:t>
            </a:r>
            <a:endParaRPr lang="en-US" sz="1400" spc="-20" dirty="0">
              <a:solidFill>
                <a:srgbClr val="00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FE96AE1-076F-4322-AA79-40E0318743C0}"/>
              </a:ext>
            </a:extLst>
          </p:cNvPr>
          <p:cNvSpPr txBox="1"/>
          <p:nvPr/>
        </p:nvSpPr>
        <p:spPr>
          <a:xfrm>
            <a:off x="2454648" y="1302400"/>
            <a:ext cx="15236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rgbClr val="000000"/>
                </a:solidFill>
              </a:defRPr>
            </a:lvl1pPr>
          </a:lstStyle>
          <a:p>
            <a:r>
              <a:rPr lang="en-US" sz="1400" dirty="0">
                <a:solidFill>
                  <a:schemeClr val="tx1"/>
                </a:solidFill>
              </a:rPr>
              <a:t>?</a:t>
            </a:r>
            <a:endParaRPr lang="en-US" b="0" dirty="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415097F-4E99-47C9-8A0D-E9E97259C81E}"/>
              </a:ext>
            </a:extLst>
          </p:cNvPr>
          <p:cNvSpPr txBox="1"/>
          <p:nvPr/>
        </p:nvSpPr>
        <p:spPr>
          <a:xfrm>
            <a:off x="3701447" y="1757596"/>
            <a:ext cx="18201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rgbClr val="000000"/>
                </a:solidFill>
              </a:defRPr>
            </a:lvl1pPr>
          </a:lstStyle>
          <a:p>
            <a:r>
              <a:rPr lang="en-US" sz="1400" dirty="0">
                <a:solidFill>
                  <a:schemeClr val="tx1"/>
                </a:solidFill>
              </a:rPr>
              <a:t>?</a:t>
            </a:r>
            <a:endParaRPr lang="en-US" b="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37BCF6-5A07-4FF6-B02B-839EF130C8FD}"/>
              </a:ext>
            </a:extLst>
          </p:cNvPr>
          <p:cNvSpPr txBox="1"/>
          <p:nvPr/>
        </p:nvSpPr>
        <p:spPr>
          <a:xfrm>
            <a:off x="2572614" y="1359970"/>
            <a:ext cx="1994566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000" b="1" spc="-30" dirty="0">
                <a:solidFill>
                  <a:schemeClr val="tx1"/>
                </a:solidFill>
              </a:rPr>
              <a:t>No</a:t>
            </a:r>
            <a:r>
              <a:rPr lang="en-US" sz="1000" b="1" spc="-30" dirty="0"/>
              <a:t>=“I need God’s Righteousness”</a:t>
            </a:r>
          </a:p>
          <a:p>
            <a:pPr>
              <a:lnSpc>
                <a:spcPts val="1000"/>
              </a:lnSpc>
            </a:pPr>
            <a:r>
              <a:rPr lang="en-US" sz="1000" b="1" spc="-30" dirty="0">
                <a:solidFill>
                  <a:schemeClr val="tx1"/>
                </a:solidFill>
              </a:rPr>
              <a:t>Yes</a:t>
            </a:r>
            <a:r>
              <a:rPr lang="en-US" sz="1000" b="1" spc="-30" dirty="0"/>
              <a:t>=any other answer</a:t>
            </a:r>
            <a:endParaRPr lang="es-MX" sz="1000" b="1" spc="-3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D2CC61-BA47-4984-8BD9-E768FCCF47D3}"/>
              </a:ext>
            </a:extLst>
          </p:cNvPr>
          <p:cNvSpPr txBox="1"/>
          <p:nvPr/>
        </p:nvSpPr>
        <p:spPr>
          <a:xfrm>
            <a:off x="3047805" y="1831054"/>
            <a:ext cx="1523608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000" b="1" spc="-30" dirty="0"/>
              <a:t>                          </a:t>
            </a:r>
            <a:r>
              <a:rPr lang="en-US" sz="1000" b="1" spc="-30" dirty="0">
                <a:solidFill>
                  <a:schemeClr val="tx1"/>
                </a:solidFill>
              </a:rPr>
              <a:t>No</a:t>
            </a:r>
            <a:r>
              <a:rPr lang="en-US" sz="1000" b="1" spc="-30" dirty="0"/>
              <a:t>=“No”</a:t>
            </a:r>
          </a:p>
          <a:p>
            <a:pPr>
              <a:lnSpc>
                <a:spcPts val="1000"/>
              </a:lnSpc>
            </a:pPr>
            <a:r>
              <a:rPr lang="en-US" sz="1000" b="1" spc="-30" dirty="0"/>
              <a:t>       </a:t>
            </a:r>
            <a:r>
              <a:rPr lang="en-US" sz="1000" b="1" spc="-30" dirty="0">
                <a:solidFill>
                  <a:schemeClr val="tx1"/>
                </a:solidFill>
              </a:rPr>
              <a:t>Yes</a:t>
            </a:r>
            <a:r>
              <a:rPr lang="en-US" sz="1000" b="1" spc="-30" dirty="0"/>
              <a:t>=any other answer</a:t>
            </a:r>
            <a:endParaRPr lang="es-MX" sz="1000" b="1" spc="-3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CB0C383-764F-DDDA-243E-80C595333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3462" y="1315852"/>
            <a:ext cx="1518526" cy="18283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500" kern="10" spc="-6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508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 Righteousness</a:t>
            </a:r>
            <a:endParaRPr lang="en-US" sz="1500" dirty="0">
              <a:ln w="19050">
                <a:solidFill>
                  <a:srgbClr val="5968B0"/>
                </a:solidFill>
              </a:ln>
              <a:solidFill>
                <a:srgbClr val="FFFFFF"/>
              </a:solidFill>
              <a:effectLst>
                <a:glow rad="50800">
                  <a:srgbClr val="5968B0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657777"/>
      </p:ext>
    </p:extLst>
  </p:cSld>
  <p:clrMapOvr>
    <a:masterClrMapping/>
  </p:clrMapOvr>
  <p:transition spd="med">
    <p:split orient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589" y="353"/>
            <a:ext cx="4570824" cy="1381712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417382">
              <a:lnSpc>
                <a:spcPts val="900"/>
              </a:lnSpc>
            </a:pP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89" y="-31912"/>
            <a:ext cx="457082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 They profess that they know God;</a:t>
            </a: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3681901" y="305036"/>
            <a:ext cx="591509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5968B0"/>
                </a:solidFill>
              </a:defRPr>
            </a:lvl1pPr>
          </a:lstStyle>
          <a:p>
            <a:r>
              <a:rPr lang="en-US" sz="1050" dirty="0">
                <a:solidFill>
                  <a:schemeClr val="tx1">
                    <a:lumMod val="50000"/>
                  </a:schemeClr>
                </a:solidFill>
              </a:rPr>
              <a:t>Titus 1:16</a:t>
            </a:r>
          </a:p>
        </p:txBody>
      </p:sp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55247" y="224528"/>
            <a:ext cx="457082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but </a:t>
            </a:r>
            <a:r>
              <a:rPr lang="en-US" sz="2000" b="1" spc="-50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works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dirty="0">
                <a:solidFill>
                  <a:srgbClr val="FFFFFF"/>
                </a:solidFill>
              </a:rPr>
              <a:t>they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>
                <a:ln w="12700">
                  <a:solidFill>
                    <a:srgbClr val="FFFFFF"/>
                  </a:solidFill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deny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dirty="0">
                <a:solidFill>
                  <a:srgbClr val="FFFFFF"/>
                </a:solidFill>
              </a:rPr>
              <a:t>him…</a:t>
            </a:r>
            <a:r>
              <a:rPr lang="en-US" sz="2000" b="1" dirty="0">
                <a:solidFill>
                  <a:srgbClr val="FFFF66"/>
                </a:solidFill>
              </a:rPr>
              <a:t> </a:t>
            </a: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589" y="1383467"/>
            <a:ext cx="4570824" cy="497318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b" anchorCtr="0">
            <a:noAutofit/>
          </a:bodyPr>
          <a:lstStyle/>
          <a:p>
            <a:pPr algn="ctr" defTabSz="417382">
              <a:lnSpc>
                <a:spcPts val="2100"/>
              </a:lnSpc>
              <a:tabLst>
                <a:tab pos="287248" algn="l"/>
              </a:tabLst>
            </a:pPr>
            <a:r>
              <a:rPr lang="en-US" sz="1800" spc="-20" dirty="0">
                <a:solidFill>
                  <a:srgbClr val="000000"/>
                </a:solidFill>
              </a:rPr>
              <a:t>God is going to </a:t>
            </a:r>
            <a:r>
              <a:rPr lang="en-US" sz="1800" b="1" spc="-20" dirty="0">
                <a:ln>
                  <a:solidFill>
                    <a:srgbClr val="FFFFFF"/>
                  </a:solidFill>
                </a:ln>
                <a:solidFill>
                  <a:srgbClr val="000000"/>
                </a:solidFill>
              </a:rPr>
              <a:t>deny</a:t>
            </a:r>
            <a:r>
              <a:rPr lang="en-US" sz="1800" spc="-20" dirty="0">
                <a:solidFill>
                  <a:srgbClr val="000000"/>
                </a:solidFill>
              </a:rPr>
              <a:t> anyone that is still </a:t>
            </a:r>
          </a:p>
          <a:p>
            <a:pPr algn="ctr" defTabSz="417382">
              <a:lnSpc>
                <a:spcPts val="2100"/>
              </a:lnSpc>
              <a:tabLst>
                <a:tab pos="287248" algn="l"/>
              </a:tabLst>
            </a:pPr>
            <a:r>
              <a:rPr lang="en-US" sz="1800" spc="-20" dirty="0">
                <a:solidFill>
                  <a:srgbClr val="000000"/>
                </a:solidFill>
              </a:rPr>
              <a:t>trusting even a tiny bit - </a:t>
            </a:r>
            <a:r>
              <a:rPr lang="en-US" sz="2400" b="1" spc="-20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their works</a:t>
            </a:r>
            <a:r>
              <a:rPr lang="en-US" sz="1800" spc="-2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9" y="1864968"/>
            <a:ext cx="4570824" cy="463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98" dirty="0">
              <a:solidFill>
                <a:prstClr val="white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9" y="1899695"/>
            <a:ext cx="4570824" cy="4623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2000" spc="-50" dirty="0">
                <a:solidFill>
                  <a:prstClr val="white"/>
                </a:solidFill>
              </a:rPr>
              <a:t>because </a:t>
            </a:r>
            <a:r>
              <a:rPr lang="en-US" sz="2000" b="1" spc="-50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thou</a:t>
            </a:r>
            <a:r>
              <a:rPr lang="en-US" sz="2000" spc="-50" dirty="0">
                <a:solidFill>
                  <a:prstClr val="white"/>
                </a:solidFill>
              </a:rPr>
              <a:t> </a:t>
            </a:r>
            <a:r>
              <a:rPr lang="en-US" sz="2000" b="1" spc="-50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hast</a:t>
            </a:r>
            <a:r>
              <a:rPr lang="en-US" sz="2000" spc="-50" dirty="0">
                <a:solidFill>
                  <a:prstClr val="white"/>
                </a:solidFill>
              </a:rPr>
              <a:t> </a:t>
            </a:r>
            <a:r>
              <a:rPr lang="en-US" sz="2000" b="1" spc="-50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trusted in thy works</a:t>
            </a:r>
            <a:r>
              <a:rPr lang="en-US" sz="2000" b="1" i="1" spc="-50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-50" dirty="0">
                <a:solidFill>
                  <a:srgbClr val="191919"/>
                </a:solidFill>
              </a:rPr>
              <a:t>…</a:t>
            </a:r>
            <a:r>
              <a:rPr lang="en-US" sz="2000" spc="-50" dirty="0">
                <a:solidFill>
                  <a:prstClr val="white"/>
                </a:solidFill>
              </a:rPr>
              <a:t>thou shalt also be taken</a:t>
            </a:r>
          </a:p>
        </p:txBody>
      </p:sp>
      <p:sp>
        <p:nvSpPr>
          <p:cNvPr id="26" name="TextBox 5"/>
          <p:cNvSpPr txBox="1">
            <a:spLocks noChangeArrowheads="1"/>
          </p:cNvSpPr>
          <p:nvPr/>
        </p:nvSpPr>
        <p:spPr bwMode="auto">
          <a:xfrm>
            <a:off x="3975166" y="2208315"/>
            <a:ext cx="569067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7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Jeremiah 48:7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083" y="1020268"/>
            <a:ext cx="4541309" cy="307777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r>
              <a:rPr lang="en-US" sz="1400" dirty="0">
                <a:solidFill>
                  <a:srgbClr val="191919"/>
                </a:solidFill>
              </a:rPr>
              <a:t>…</a:t>
            </a:r>
            <a:r>
              <a:rPr lang="en-US" sz="2000" dirty="0">
                <a:solidFill>
                  <a:srgbClr val="FFFFFF"/>
                </a:solidFill>
              </a:rPr>
              <a:t>if we </a:t>
            </a:r>
            <a:r>
              <a:rPr lang="en-US" sz="2000" b="1" dirty="0">
                <a:ln w="12700">
                  <a:solidFill>
                    <a:srgbClr val="FFFFFF"/>
                  </a:solidFill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deny</a:t>
            </a:r>
            <a:r>
              <a:rPr lang="en-US" sz="2000" dirty="0">
                <a:solidFill>
                  <a:srgbClr val="FFFFFF"/>
                </a:solidFill>
              </a:rPr>
              <a:t> him</a:t>
            </a:r>
            <a:r>
              <a:rPr lang="en-US" sz="2000" i="1" dirty="0">
                <a:solidFill>
                  <a:srgbClr val="FFFFFF"/>
                </a:solidFill>
              </a:rPr>
              <a:t>,</a:t>
            </a:r>
            <a:r>
              <a:rPr lang="en-US" sz="2000" dirty="0">
                <a:solidFill>
                  <a:srgbClr val="FFFFFF"/>
                </a:solidFill>
              </a:rPr>
              <a:t> he also will </a:t>
            </a:r>
            <a:r>
              <a:rPr lang="en-US" sz="2000" b="1" dirty="0">
                <a:ln w="12700">
                  <a:solidFill>
                    <a:srgbClr val="FFFFFF"/>
                  </a:solidFill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deny</a:t>
            </a:r>
            <a:r>
              <a:rPr lang="en-US" sz="2000" b="1" dirty="0">
                <a:ln>
                  <a:solidFill>
                    <a:srgbClr val="FFFFFF"/>
                  </a:solidFill>
                </a:ln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FFFFFF"/>
                </a:solidFill>
              </a:rPr>
              <a:t>us:</a:t>
            </a:r>
          </a:p>
        </p:txBody>
      </p:sp>
      <p:sp>
        <p:nvSpPr>
          <p:cNvPr id="13" name="TextBox 5"/>
          <p:cNvSpPr txBox="1">
            <a:spLocks noChangeArrowheads="1"/>
          </p:cNvSpPr>
          <p:nvPr/>
        </p:nvSpPr>
        <p:spPr bwMode="auto">
          <a:xfrm>
            <a:off x="3949522" y="1263906"/>
            <a:ext cx="594715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7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2 Timothy 2:12</a:t>
            </a: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589" y="2327326"/>
            <a:ext cx="4575343" cy="415522"/>
          </a:xfrm>
          <a:prstGeom prst="rect">
            <a:avLst/>
          </a:prstGeom>
          <a:solidFill>
            <a:schemeClr val="tx1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endParaRPr lang="en-US" sz="3998" dirty="0">
              <a:solidFill>
                <a:srgbClr val="000000"/>
              </a:solidFill>
            </a:endParaRPr>
          </a:p>
        </p:txBody>
      </p:sp>
      <p:sp>
        <p:nvSpPr>
          <p:cNvPr id="19" name="Text Box 12"/>
          <p:cNvSpPr txBox="1">
            <a:spLocks noChangeArrowheads="1"/>
          </p:cNvSpPr>
          <p:nvPr/>
        </p:nvSpPr>
        <p:spPr bwMode="auto">
          <a:xfrm>
            <a:off x="5109" y="2363157"/>
            <a:ext cx="4566305" cy="360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417382">
              <a:lnSpc>
                <a:spcPts val="1400"/>
              </a:lnSpc>
              <a:tabLst>
                <a:tab pos="287248" algn="l"/>
              </a:tabLst>
            </a:pPr>
            <a:r>
              <a:rPr lang="en-US" sz="1600" dirty="0">
                <a:solidFill>
                  <a:srgbClr val="000000"/>
                </a:solidFill>
              </a:rPr>
              <a:t>Humans </a:t>
            </a:r>
            <a:r>
              <a:rPr lang="en-US" sz="1600" b="1" dirty="0">
                <a:solidFill>
                  <a:srgbClr val="000000"/>
                </a:solidFill>
              </a:rPr>
              <a:t>can’t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b="1" dirty="0">
                <a:solidFill>
                  <a:srgbClr val="000000"/>
                </a:solidFill>
              </a:rPr>
              <a:t>stop</a:t>
            </a:r>
            <a:r>
              <a:rPr lang="en-US" sz="1600" dirty="0">
                <a:solidFill>
                  <a:srgbClr val="000000"/>
                </a:solidFill>
              </a:rPr>
              <a:t> sinning to get to Heaven.</a:t>
            </a:r>
          </a:p>
          <a:p>
            <a:pPr algn="ctr" defTabSz="417382">
              <a:lnSpc>
                <a:spcPts val="1400"/>
              </a:lnSpc>
              <a:tabLst>
                <a:tab pos="287248" algn="l"/>
              </a:tabLst>
            </a:pPr>
            <a:r>
              <a:rPr lang="en-US" sz="1600" dirty="0">
                <a:solidFill>
                  <a:srgbClr val="000000"/>
                </a:solidFill>
              </a:rPr>
              <a:t>Humans </a:t>
            </a:r>
            <a:r>
              <a:rPr lang="en-US" sz="1600" b="1" dirty="0"/>
              <a:t>must </a:t>
            </a:r>
            <a:r>
              <a:rPr lang="en-US" sz="1600" b="1" spc="-50" dirty="0">
                <a:ln w="1905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stop</a:t>
            </a:r>
            <a:r>
              <a:rPr lang="en-US" sz="1600" b="1" spc="-50" dirty="0">
                <a:ln w="19050">
                  <a:noFill/>
                </a:ln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spc="-50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en-US" sz="1600" dirty="0">
                <a:solidFill>
                  <a:srgbClr val="000000"/>
                </a:solidFill>
              </a:rPr>
              <a:t> to get to Heaven.</a:t>
            </a:r>
          </a:p>
        </p:txBody>
      </p:sp>
      <p:sp>
        <p:nvSpPr>
          <p:cNvPr id="21" name="Text Box 12">
            <a:extLst>
              <a:ext uri="{FF2B5EF4-FFF2-40B4-BE49-F238E27FC236}">
                <a16:creationId xmlns:a16="http://schemas.microsoft.com/office/drawing/2014/main" id="{37910EA5-6531-4AD7-9F66-7C0163E15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" y="545247"/>
            <a:ext cx="4570824" cy="497318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9142" anchor="b" anchorCtr="0">
            <a:noAutofit/>
          </a:bodyPr>
          <a:lstStyle/>
          <a:p>
            <a:pPr algn="ctr" defTabSz="417382">
              <a:lnSpc>
                <a:spcPts val="1300"/>
              </a:lnSpc>
              <a:tabLst>
                <a:tab pos="287248" algn="l"/>
              </a:tabLst>
            </a:pPr>
            <a:r>
              <a:rPr lang="en-US" sz="1050" spc="-70" dirty="0">
                <a:solidFill>
                  <a:srgbClr val="000000"/>
                </a:solidFill>
              </a:rPr>
              <a:t>…They don’t deny God by ‘doing’, they deny God by “</a:t>
            </a:r>
            <a:r>
              <a:rPr lang="en-US" sz="1050" b="1" spc="-70" dirty="0">
                <a:solidFill>
                  <a:srgbClr val="000000"/>
                </a:solidFill>
              </a:rPr>
              <a:t>being</a:t>
            </a:r>
            <a:r>
              <a:rPr lang="en-US" sz="1050" spc="-70" dirty="0">
                <a:solidFill>
                  <a:srgbClr val="000000"/>
                </a:solidFill>
              </a:rPr>
              <a:t>”. They don’t ‘do’ abominable things, they </a:t>
            </a:r>
            <a:r>
              <a:rPr lang="en-US" sz="1050" b="1" spc="-70" dirty="0">
                <a:solidFill>
                  <a:srgbClr val="000000"/>
                </a:solidFill>
              </a:rPr>
              <a:t>are</a:t>
            </a:r>
            <a:r>
              <a:rPr lang="en-US" sz="1050" spc="-70" dirty="0">
                <a:solidFill>
                  <a:srgbClr val="000000"/>
                </a:solidFill>
              </a:rPr>
              <a:t> “abominable”. They don’t disobey, they </a:t>
            </a:r>
            <a:r>
              <a:rPr lang="en-US" sz="1050" b="1" spc="-70" dirty="0">
                <a:solidFill>
                  <a:srgbClr val="000000"/>
                </a:solidFill>
              </a:rPr>
              <a:t>are</a:t>
            </a:r>
            <a:r>
              <a:rPr lang="en-US" sz="1050" spc="-70" dirty="0">
                <a:solidFill>
                  <a:srgbClr val="000000"/>
                </a:solidFill>
              </a:rPr>
              <a:t> “disobedient”. </a:t>
            </a:r>
            <a:r>
              <a:rPr lang="en-US" sz="1050" b="1" spc="-70" dirty="0">
                <a:solidFill>
                  <a:srgbClr val="000000"/>
                </a:solidFill>
              </a:rPr>
              <a:t>They are “unto </a:t>
            </a:r>
            <a:r>
              <a:rPr lang="en-US" sz="1400" b="1" spc="-70" dirty="0">
                <a:solidFill>
                  <a:srgbClr val="000000"/>
                </a:solidFill>
              </a:rPr>
              <a:t>every</a:t>
            </a:r>
            <a:r>
              <a:rPr lang="en-US" sz="1050" b="1" spc="-70" dirty="0">
                <a:solidFill>
                  <a:srgbClr val="000000"/>
                </a:solidFill>
              </a:rPr>
              <a:t> good work reprobate”</a:t>
            </a:r>
            <a:r>
              <a:rPr lang="en-US" sz="1050" spc="-70" dirty="0">
                <a:solidFill>
                  <a:srgbClr val="000000"/>
                </a:solidFill>
              </a:rPr>
              <a:t>! Because they </a:t>
            </a:r>
            <a:r>
              <a:rPr lang="en-US" sz="1050" b="1" spc="-70" dirty="0">
                <a:solidFill>
                  <a:srgbClr val="000000"/>
                </a:solidFill>
              </a:rPr>
              <a:t>are</a:t>
            </a:r>
            <a:r>
              <a:rPr lang="en-US" sz="1050" spc="-70" dirty="0">
                <a:solidFill>
                  <a:srgbClr val="000000"/>
                </a:solidFill>
              </a:rPr>
              <a:t> “</a:t>
            </a:r>
            <a:r>
              <a:rPr lang="en-US" sz="1050" b="1" spc="-70" dirty="0">
                <a:solidFill>
                  <a:srgbClr val="000000"/>
                </a:solidFill>
              </a:rPr>
              <a:t>in works</a:t>
            </a:r>
            <a:r>
              <a:rPr lang="en-US" sz="1050" spc="-70" dirty="0">
                <a:solidFill>
                  <a:srgbClr val="000000"/>
                </a:solidFill>
              </a:rPr>
              <a:t>” instead of “in Christ”.</a:t>
            </a:r>
          </a:p>
        </p:txBody>
      </p:sp>
    </p:spTree>
    <p:extLst>
      <p:ext uri="{BB962C8B-B14F-4D97-AF65-F5344CB8AC3E}">
        <p14:creationId xmlns:p14="http://schemas.microsoft.com/office/powerpoint/2010/main" val="1072506387"/>
      </p:ext>
    </p:extLst>
  </p:cSld>
  <p:clrMapOvr>
    <a:masterClrMapping/>
  </p:clrMapOvr>
  <p:transition spd="slow">
    <p:wipe dir="d"/>
  </p:transition>
</p:sld>
</file>

<file path=ppt/theme/theme1.xml><?xml version="1.0" encoding="utf-8"?>
<a:theme xmlns:a="http://schemas.openxmlformats.org/drawingml/2006/main" name="3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5968B0"/>
        </a:solidFill>
        <a:ln w="0">
          <a:solidFill>
            <a:srgbClr val="000000"/>
          </a:solidFill>
          <a:miter lim="800000"/>
          <a:headEnd/>
          <a:tailEnd/>
        </a:ln>
      </a:spPr>
      <a:bodyPr lIns="18288" tIns="18288" rIns="18288" bIns="18288" anchor="ctr" anchorCtr="0"/>
      <a:lstStyle>
        <a:defPPr algn="ctr">
          <a:tabLst>
            <a:tab pos="284163" algn="l"/>
            <a:tab pos="571500" algn="l"/>
          </a:tabLst>
          <a:defRPr sz="1800" b="1" dirty="0">
            <a:solidFill>
              <a:prstClr val="black"/>
            </a:solidFill>
          </a:defRPr>
        </a:defPPr>
      </a:lstStyle>
    </a:sp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53555</TotalTime>
  <Words>2033</Words>
  <Application>Microsoft Office PowerPoint</Application>
  <PresentationFormat>Custom</PresentationFormat>
  <Paragraphs>363</Paragraphs>
  <Slides>26</Slides>
  <Notes>26</Notes>
  <HiddenSlides>2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Impact</vt:lpstr>
      <vt:lpstr>Verdana</vt:lpstr>
      <vt:lpstr>Cooper Black</vt:lpstr>
      <vt:lpstr>Arial Black</vt:lpstr>
      <vt:lpstr>Calibri</vt:lpstr>
      <vt:lpstr>Arial</vt:lpstr>
      <vt:lpstr>Cambria</vt:lpstr>
      <vt:lpstr>Viner Hand ITC</vt:lpstr>
      <vt:lpstr>3_Default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Scheer Partners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huck Burke</dc:creator>
  <cp:lastModifiedBy>Chuck Burke</cp:lastModifiedBy>
  <cp:revision>2380</cp:revision>
  <cp:lastPrinted>2022-11-23T14:52:21Z</cp:lastPrinted>
  <dcterms:created xsi:type="dcterms:W3CDTF">2006-04-29T15:59:36Z</dcterms:created>
  <dcterms:modified xsi:type="dcterms:W3CDTF">2023-02-16T22:31:11Z</dcterms:modified>
</cp:coreProperties>
</file>